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Lapas1!$H$8</c:f>
              <c:strCache>
                <c:ptCount val="1"/>
                <c:pt idx="0">
                  <c:v>Pasirinkimų sk.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Lapas1!$G$9:$G$15</c:f>
              <c:strCache>
                <c:ptCount val="7"/>
                <c:pt idx="0">
                  <c:v>Lietuvių k.</c:v>
                </c:pt>
                <c:pt idx="1">
                  <c:v>Anglų k.</c:v>
                </c:pt>
                <c:pt idx="2">
                  <c:v>Istorija</c:v>
                </c:pt>
                <c:pt idx="3">
                  <c:v>Matematika</c:v>
                </c:pt>
                <c:pt idx="4">
                  <c:v>Biologija</c:v>
                </c:pt>
                <c:pt idx="5">
                  <c:v>Fizika</c:v>
                </c:pt>
                <c:pt idx="6">
                  <c:v>Informacinės techn.</c:v>
                </c:pt>
              </c:strCache>
            </c:strRef>
          </c:cat>
          <c:val>
            <c:numRef>
              <c:f>Lapas1!$H$9:$H$15</c:f>
              <c:numCache>
                <c:formatCode>General</c:formatCode>
                <c:ptCount val="7"/>
                <c:pt idx="0">
                  <c:v>20</c:v>
                </c:pt>
                <c:pt idx="1">
                  <c:v>22</c:v>
                </c:pt>
                <c:pt idx="2">
                  <c:v>11</c:v>
                </c:pt>
                <c:pt idx="3">
                  <c:v>19</c:v>
                </c:pt>
                <c:pt idx="4">
                  <c:v>11</c:v>
                </c:pt>
                <c:pt idx="5">
                  <c:v>9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1D-43BB-AABC-B7E4F7F29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865496"/>
        <c:axId val="339869416"/>
      </c:barChart>
      <c:catAx>
        <c:axId val="33986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339869416"/>
        <c:crosses val="autoZero"/>
        <c:auto val="1"/>
        <c:lblAlgn val="ctr"/>
        <c:lblOffset val="100"/>
        <c:noMultiLvlLbl val="0"/>
      </c:catAx>
      <c:valAx>
        <c:axId val="339869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9865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87285780453913E-2"/>
          <c:y val="1.6230823541501536E-2"/>
          <c:w val="0.95723232206268338"/>
          <c:h val="0.82449584161762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Lapas1!$F$19</c:f>
              <c:strCache>
                <c:ptCount val="1"/>
                <c:pt idx="0">
                  <c:v>2019 m. mokinių sk.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Lapas1!$G$18:$L$18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cat>
          <c:val>
            <c:numRef>
              <c:f>Lapas1!$G$19:$L$19</c:f>
              <c:numCache>
                <c:formatCode>General</c:formatCode>
                <c:ptCount val="6"/>
                <c:pt idx="0">
                  <c:v>7</c:v>
                </c:pt>
                <c:pt idx="1">
                  <c:v>15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1-4167-8DF0-B1E30D3B29A9}"/>
            </c:ext>
          </c:extLst>
        </c:ser>
        <c:ser>
          <c:idx val="1"/>
          <c:order val="1"/>
          <c:tx>
            <c:strRef>
              <c:f>Lapas1!$F$20</c:f>
              <c:strCache>
                <c:ptCount val="1"/>
                <c:pt idx="0">
                  <c:v>2020 m. mokinių sk.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Lapas1!$G$18:$L$18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cat>
          <c:val>
            <c:numRef>
              <c:f>Lapas1!$G$20:$L$20</c:f>
              <c:numCache>
                <c:formatCode>General</c:formatCode>
                <c:ptCount val="6"/>
                <c:pt idx="0">
                  <c:v>1</c:v>
                </c:pt>
                <c:pt idx="1">
                  <c:v>11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01-4167-8DF0-B1E30D3B2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868632"/>
        <c:axId val="339867064"/>
      </c:barChart>
      <c:catAx>
        <c:axId val="33986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9867064"/>
        <c:crosses val="autoZero"/>
        <c:auto val="1"/>
        <c:lblAlgn val="ctr"/>
        <c:lblOffset val="100"/>
        <c:noMultiLvlLbl val="0"/>
      </c:catAx>
      <c:valAx>
        <c:axId val="339867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9868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Lapas2!$I$9:$I$10</c:f>
              <c:strCache>
                <c:ptCount val="2"/>
                <c:pt idx="0">
                  <c:v>2019 m.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Lapas2!$H$11:$H$19</c:f>
              <c:strCache>
                <c:ptCount val="9"/>
                <c:pt idx="0">
                  <c:v>Lietuvių k.</c:v>
                </c:pt>
                <c:pt idx="1">
                  <c:v>Anglų k.</c:v>
                </c:pt>
                <c:pt idx="2">
                  <c:v>Istorija</c:v>
                </c:pt>
                <c:pt idx="3">
                  <c:v>Matematika</c:v>
                </c:pt>
                <c:pt idx="4">
                  <c:v>Biologija</c:v>
                </c:pt>
                <c:pt idx="5">
                  <c:v>Fizika</c:v>
                </c:pt>
                <c:pt idx="6">
                  <c:v>Geografija</c:v>
                </c:pt>
                <c:pt idx="7">
                  <c:v>Informacinės tech.</c:v>
                </c:pt>
                <c:pt idx="8">
                  <c:v>Chemija</c:v>
                </c:pt>
              </c:strCache>
            </c:strRef>
          </c:cat>
          <c:val>
            <c:numRef>
              <c:f>Lapas2!$I$11:$I$19</c:f>
              <c:numCache>
                <c:formatCode>General</c:formatCode>
                <c:ptCount val="9"/>
                <c:pt idx="0">
                  <c:v>40</c:v>
                </c:pt>
                <c:pt idx="1">
                  <c:v>59</c:v>
                </c:pt>
                <c:pt idx="2">
                  <c:v>50</c:v>
                </c:pt>
                <c:pt idx="3">
                  <c:v>35</c:v>
                </c:pt>
                <c:pt idx="4">
                  <c:v>59.4</c:v>
                </c:pt>
                <c:pt idx="5">
                  <c:v>38.700000000000003</c:v>
                </c:pt>
                <c:pt idx="6">
                  <c:v>37.5</c:v>
                </c:pt>
                <c:pt idx="7">
                  <c:v>72.5</c:v>
                </c:pt>
                <c:pt idx="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6-4A34-A333-C0AF4D8535E0}"/>
            </c:ext>
          </c:extLst>
        </c:ser>
        <c:ser>
          <c:idx val="1"/>
          <c:order val="1"/>
          <c:tx>
            <c:strRef>
              <c:f>Lapas2!$J$9:$J$10</c:f>
              <c:strCache>
                <c:ptCount val="2"/>
                <c:pt idx="0">
                  <c:v>2020 m.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Lapas2!$H$11:$H$19</c:f>
              <c:strCache>
                <c:ptCount val="9"/>
                <c:pt idx="0">
                  <c:v>Lietuvių k.</c:v>
                </c:pt>
                <c:pt idx="1">
                  <c:v>Anglų k.</c:v>
                </c:pt>
                <c:pt idx="2">
                  <c:v>Istorija</c:v>
                </c:pt>
                <c:pt idx="3">
                  <c:v>Matematika</c:v>
                </c:pt>
                <c:pt idx="4">
                  <c:v>Biologija</c:v>
                </c:pt>
                <c:pt idx="5">
                  <c:v>Fizika</c:v>
                </c:pt>
                <c:pt idx="6">
                  <c:v>Geografija</c:v>
                </c:pt>
                <c:pt idx="7">
                  <c:v>Informacinės tech.</c:v>
                </c:pt>
                <c:pt idx="8">
                  <c:v>Chemija</c:v>
                </c:pt>
              </c:strCache>
            </c:strRef>
          </c:cat>
          <c:val>
            <c:numRef>
              <c:f>Lapas2!$J$11:$J$19</c:f>
              <c:numCache>
                <c:formatCode>General</c:formatCode>
                <c:ptCount val="9"/>
                <c:pt idx="0">
                  <c:v>40</c:v>
                </c:pt>
                <c:pt idx="1">
                  <c:v>67</c:v>
                </c:pt>
                <c:pt idx="2">
                  <c:v>44</c:v>
                </c:pt>
                <c:pt idx="3">
                  <c:v>33</c:v>
                </c:pt>
                <c:pt idx="4">
                  <c:v>55</c:v>
                </c:pt>
                <c:pt idx="5">
                  <c:v>39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6-4A34-A333-C0AF4D853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43032"/>
        <c:axId val="16942640"/>
      </c:barChart>
      <c:catAx>
        <c:axId val="1694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lt-LT"/>
          </a:p>
        </c:txPr>
        <c:crossAx val="16942640"/>
        <c:crosses val="autoZero"/>
        <c:auto val="1"/>
        <c:lblAlgn val="ctr"/>
        <c:lblOffset val="100"/>
        <c:noMultiLvlLbl val="0"/>
      </c:catAx>
      <c:valAx>
        <c:axId val="1694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4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832815"/>
          </a:xfrm>
        </p:spPr>
        <p:txBody>
          <a:bodyPr>
            <a:normAutofit/>
          </a:bodyPr>
          <a:lstStyle/>
          <a:p>
            <a:r>
              <a:rPr lang="lt-LT" sz="4000" dirty="0">
                <a:latin typeface="Arial Narrow" panose="020B0606020202030204" pitchFamily="34" charset="0"/>
              </a:rPr>
              <a:t>2019-2020  m. m. 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751012" y="2390274"/>
            <a:ext cx="8689976" cy="2867525"/>
          </a:xfrm>
        </p:spPr>
        <p:txBody>
          <a:bodyPr>
            <a:normAutofit/>
          </a:bodyPr>
          <a:lstStyle/>
          <a:p>
            <a:r>
              <a:rPr lang="lt-LT" sz="4000" b="1" dirty="0">
                <a:latin typeface="Arial Narrow" panose="020B0606020202030204" pitchFamily="34" charset="0"/>
              </a:rPr>
              <a:t>Brandos egzaminų analizė</a:t>
            </a:r>
          </a:p>
        </p:txBody>
      </p:sp>
    </p:spTree>
    <p:extLst>
      <p:ext uri="{BB962C8B-B14F-4D97-AF65-F5344CB8AC3E}">
        <p14:creationId xmlns:p14="http://schemas.microsoft.com/office/powerpoint/2010/main" val="6561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149" y="650601"/>
            <a:ext cx="10364451" cy="576619"/>
          </a:xfrm>
        </p:spPr>
        <p:txBody>
          <a:bodyPr>
            <a:normAutofit fontScale="90000"/>
          </a:bodyPr>
          <a:lstStyle/>
          <a:p>
            <a:r>
              <a:rPr lang="lt-LT" dirty="0"/>
              <a:t>Abiturientų skaičius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56757"/>
              </p:ext>
            </p:extLst>
          </p:nvPr>
        </p:nvGraphicFramePr>
        <p:xfrm>
          <a:off x="112295" y="1355561"/>
          <a:ext cx="11085093" cy="456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5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34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2018-2019 m. 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2019-2020 m.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340">
                <a:tc>
                  <a:txBody>
                    <a:bodyPr/>
                    <a:lstStyle/>
                    <a:p>
                      <a:r>
                        <a:rPr lang="lt-LT" dirty="0"/>
                        <a:t>Brandos egzaminus laikė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35 mokiniai, </a:t>
                      </a:r>
                      <a:r>
                        <a:rPr lang="lt-LT" baseline="0" dirty="0"/>
                        <a:t> VBE</a:t>
                      </a:r>
                      <a:r>
                        <a:rPr lang="lt-LT" dirty="0"/>
                        <a:t> rinkosi – 29 mokiniai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34 mokiniai, </a:t>
                      </a:r>
                      <a:r>
                        <a:rPr lang="lt-LT" baseline="0" dirty="0"/>
                        <a:t>VBE</a:t>
                      </a:r>
                      <a:r>
                        <a:rPr lang="lt-LT" dirty="0"/>
                        <a:t> rinkosi – 26 mokiniai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40">
                <a:tc>
                  <a:txBody>
                    <a:bodyPr/>
                    <a:lstStyle/>
                    <a:p>
                      <a:r>
                        <a:rPr lang="lt-LT" dirty="0"/>
                        <a:t>Įgijo vidurinį išsilavinimą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33 mokiniai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34 mokiniai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340">
                <a:tc>
                  <a:txBody>
                    <a:bodyPr/>
                    <a:lstStyle/>
                    <a:p>
                      <a:r>
                        <a:rPr lang="lt-LT" dirty="0"/>
                        <a:t>100 balų </a:t>
                      </a:r>
                      <a:r>
                        <a:rPr lang="lt-LT" dirty="0" err="1"/>
                        <a:t>įvertinimus</a:t>
                      </a:r>
                      <a:r>
                        <a:rPr lang="lt-LT" baseline="0" dirty="0"/>
                        <a:t> gavo</a:t>
                      </a:r>
                      <a:r>
                        <a:rPr lang="lt-L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aseline="0" dirty="0"/>
                        <a:t> vienas mokinys iš </a:t>
                      </a:r>
                      <a:r>
                        <a:rPr lang="lt-LT" dirty="0"/>
                        <a:t>anglų kalbos</a:t>
                      </a:r>
                      <a:r>
                        <a:rPr lang="lt-LT" baseline="0" dirty="0"/>
                        <a:t> ir</a:t>
                      </a:r>
                      <a:r>
                        <a:rPr lang="lt-LT" dirty="0"/>
                        <a:t> biologijos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 2  mokiniai iš anglų kalbos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r>
                        <a:rPr lang="lt-LT" dirty="0"/>
                        <a:t>Visų išlaikytų VBE   balo vidurkis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46,6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344">
                <a:tc>
                  <a:txBody>
                    <a:bodyPr/>
                    <a:lstStyle/>
                    <a:p>
                      <a:r>
                        <a:rPr lang="lt-LT" dirty="0"/>
                        <a:t>Mokinio laikytų VBE  vidurkis virš 50 balų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37</a:t>
                      </a:r>
                      <a:r>
                        <a:rPr lang="lt-L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nuo laikiusiųjų VBE </a:t>
                      </a:r>
                    </a:p>
                    <a:p>
                      <a:r>
                        <a:rPr lang="lt-L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( 11 mokinių)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42 </a:t>
                      </a:r>
                      <a:r>
                        <a:rPr lang="lt-L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%nuo laikiusiųjų VBE</a:t>
                      </a:r>
                      <a:r>
                        <a:rPr lang="lt-LT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lt-L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( 11 mokinių)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40">
                <a:tc>
                  <a:txBody>
                    <a:bodyPr/>
                    <a:lstStyle/>
                    <a:p>
                      <a:r>
                        <a:rPr lang="lt-LT" dirty="0"/>
                        <a:t>Neišlaikyta  VBE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12 –  4 lietuvių kalbos,</a:t>
                      </a:r>
                    </a:p>
                    <a:p>
                      <a:r>
                        <a:rPr lang="lt-LT" dirty="0"/>
                        <a:t>         7 matematikos,</a:t>
                      </a:r>
                    </a:p>
                    <a:p>
                      <a:r>
                        <a:rPr lang="lt-LT" baseline="0" dirty="0"/>
                        <a:t>         1anglų kalbos.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12   -</a:t>
                      </a:r>
                      <a:r>
                        <a:rPr lang="lt-LT" baseline="0" dirty="0"/>
                        <a:t> </a:t>
                      </a:r>
                      <a:r>
                        <a:rPr lang="lt-LT" dirty="0"/>
                        <a:t>4 lietuvių kalbos,</a:t>
                      </a:r>
                    </a:p>
                    <a:p>
                      <a:r>
                        <a:rPr lang="lt-LT" dirty="0"/>
                        <a:t>         7 matematikos,</a:t>
                      </a:r>
                    </a:p>
                    <a:p>
                      <a:r>
                        <a:rPr lang="lt-LT" dirty="0"/>
                        <a:t>        1 informacinių</a:t>
                      </a:r>
                      <a:r>
                        <a:rPr lang="lt-LT" baseline="0" dirty="0"/>
                        <a:t> </a:t>
                      </a:r>
                      <a:r>
                        <a:rPr lang="lt-LT" dirty="0"/>
                        <a:t> technologijų.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2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Pasirinkimų skaičius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7498665"/>
              </p:ext>
            </p:extLst>
          </p:nvPr>
        </p:nvGraphicFramePr>
        <p:xfrm>
          <a:off x="914400" y="1933075"/>
          <a:ext cx="10363200" cy="403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92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Arial Narrow" panose="020B0606020202030204" pitchFamily="34" charset="0"/>
              </a:rPr>
              <a:t>Pasirinktų Valstybinių egzaminų skaičius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9161660"/>
              </p:ext>
            </p:extLst>
          </p:nvPr>
        </p:nvGraphicFramePr>
        <p:xfrm>
          <a:off x="914400" y="1957137"/>
          <a:ext cx="10363200" cy="38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93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Arial Narrow" panose="020B0606020202030204" pitchFamily="34" charset="0"/>
              </a:rPr>
              <a:t>Egzamino balo vidurkis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8503805"/>
              </p:ext>
            </p:extLst>
          </p:nvPr>
        </p:nvGraphicFramePr>
        <p:xfrm>
          <a:off x="914400" y="1724526"/>
          <a:ext cx="10363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42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Pastebėjimai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981200"/>
            <a:ext cx="10363826" cy="3809999"/>
          </a:xfrm>
        </p:spPr>
        <p:txBody>
          <a:bodyPr/>
          <a:lstStyle/>
          <a:p>
            <a:r>
              <a:rPr lang="lt-LT" dirty="0"/>
              <a:t>Šiemet </a:t>
            </a:r>
            <a:r>
              <a:rPr lang="lt-LT" dirty="0" err="1"/>
              <a:t>vbe</a:t>
            </a:r>
            <a:r>
              <a:rPr lang="lt-LT" dirty="0"/>
              <a:t> galėjo rinktis mokiniai ir su neigiamu dalyko įvertinimu.</a:t>
            </a:r>
          </a:p>
          <a:p>
            <a:r>
              <a:rPr lang="lt-LT" dirty="0"/>
              <a:t>Populiariausi yra anglų k. ir matematikos VBE ( lietuvių k. – privalomas)</a:t>
            </a:r>
          </a:p>
          <a:p>
            <a:r>
              <a:rPr lang="lt-LT" dirty="0"/>
              <a:t>Lietuvių k. VBE išlaikė 80</a:t>
            </a:r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% laikiusiųjų ( Lietuvoje -89,2%)</a:t>
            </a:r>
          </a:p>
          <a:p>
            <a:r>
              <a:rPr lang="lt-LT" dirty="0"/>
              <a:t>Matematikos VBE išlaikė 63</a:t>
            </a:r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% laikiusiųjų ( Lietuvoje -67,6%)</a:t>
            </a:r>
          </a:p>
          <a:p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Anglų k., biologijos, istorijos, fizikos VBE išlaikyti 100%</a:t>
            </a:r>
          </a:p>
          <a:p>
            <a:r>
              <a:rPr lang="lt-LT">
                <a:latin typeface="Calibri" panose="020F0502020204030204" pitchFamily="34" charset="0"/>
                <a:cs typeface="Calibri" panose="020F0502020204030204" pitchFamily="34" charset="0"/>
              </a:rPr>
              <a:t>2019 m</a:t>
            </a:r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. Ir 2020 m. VBE rezultatai labai panašūs.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30016440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Lašelis</Template>
  <TotalTime>204</TotalTime>
  <Words>210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Tw Cen MT</vt:lpstr>
      <vt:lpstr>Lašelis</vt:lpstr>
      <vt:lpstr>2019-2020  m. m. </vt:lpstr>
      <vt:lpstr>Abiturientų skaičius</vt:lpstr>
      <vt:lpstr>Pasirinkimų skaičius</vt:lpstr>
      <vt:lpstr>Pasirinktų Valstybinių egzaminų skaičius</vt:lpstr>
      <vt:lpstr>Egzamino balo vidurkis</vt:lpstr>
      <vt:lpstr>Pastebėjimai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 m.m.</dc:title>
  <dc:creator>„Windows“ vartotojas</dc:creator>
  <cp:lastModifiedBy>Marius Zoza</cp:lastModifiedBy>
  <cp:revision>14</cp:revision>
  <dcterms:created xsi:type="dcterms:W3CDTF">2020-08-24T10:05:25Z</dcterms:created>
  <dcterms:modified xsi:type="dcterms:W3CDTF">2020-09-16T08:31:35Z</dcterms:modified>
</cp:coreProperties>
</file>