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1"/>
  </p:notes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veiki" id="{E75E278A-FF0E-49A4-B170-79828D63BBAD}">
          <p14:sldIdLst>
            <p14:sldId id="256"/>
            <p14:sldId id="257"/>
            <p14:sldId id="259"/>
            <p14:sldId id="260"/>
            <p14:sldId id="261"/>
            <p14:sldId id="262"/>
            <p14:sldId id="263"/>
            <p14:sldId id="264"/>
          </p14:sldIdLst>
        </p14:section>
        <p14:section name="Kurkite, stebinkite ir bendradarbiaukite" id="{B9B51309-D148-4332-87C2-07BE32FBCA3B}">
          <p14:sldIdLst/>
        </p14:section>
        <p14:section name="Sužinokite daugiau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6" name="Autorius" initials="A" lastIdx="0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 snapToGrid="0">
      <p:cViewPr>
        <p:scale>
          <a:sx n="64" d="100"/>
          <a:sy n="64" d="100"/>
        </p:scale>
        <p:origin x="978" y="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Knyga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Knyga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Knyga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ima\Desktop\Stojimas%202017-2018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ima\Desktop\Stojimas%202017-2018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ima\Desktop\Stojimas%202017-2018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 err="1">
                <a:solidFill>
                  <a:schemeClr val="bg1"/>
                </a:solidFill>
              </a:rPr>
              <a:t>Sedos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Vytauto</a:t>
            </a:r>
            <a:r>
              <a:rPr lang="en-US" sz="3200" dirty="0">
                <a:solidFill>
                  <a:schemeClr val="bg1"/>
                </a:solidFill>
              </a:rPr>
              <a:t> Ma</a:t>
            </a:r>
            <a:r>
              <a:rPr lang="lt-LT" sz="3200" dirty="0" err="1">
                <a:solidFill>
                  <a:schemeClr val="bg1"/>
                </a:solidFill>
              </a:rPr>
              <a:t>černio</a:t>
            </a:r>
            <a:r>
              <a:rPr lang="lt-LT" sz="3200" baseline="0" dirty="0">
                <a:solidFill>
                  <a:schemeClr val="bg1"/>
                </a:solidFill>
              </a:rPr>
              <a:t> gimnazijos moksleivių stojimo rezultatai 2017-2018m.m.</a:t>
            </a:r>
            <a:endParaRPr lang="lt-LT" sz="3200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8157261592300959E-2"/>
          <c:y val="0.81067913385826773"/>
          <c:w val="0"/>
          <c:h val="0"/>
        </c:manualLayout>
      </c:layout>
      <c:bar3D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Lapas2!$B$18:$B$21</c:f>
              <c:strCache>
                <c:ptCount val="4"/>
                <c:pt idx="0">
                  <c:v>Niekur nestojo</c:v>
                </c:pt>
                <c:pt idx="1">
                  <c:v>Universitetai</c:v>
                </c:pt>
                <c:pt idx="2">
                  <c:v>Kolegijos</c:v>
                </c:pt>
                <c:pt idx="3">
                  <c:v>Profesinės mokyklos</c:v>
                </c:pt>
              </c:strCache>
            </c:strRef>
          </c:cat>
          <c:val>
            <c:numRef>
              <c:f>Lapas2!$C$18:$C$21</c:f>
              <c:numCache>
                <c:formatCode>General</c:formatCode>
                <c:ptCount val="4"/>
                <c:pt idx="0">
                  <c:v>14</c:v>
                </c:pt>
                <c:pt idx="1">
                  <c:v>9</c:v>
                </c:pt>
                <c:pt idx="2">
                  <c:v>7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0928920"/>
        <c:axId val="380929312"/>
        <c:axId val="0"/>
      </c:bar3DChart>
      <c:catAx>
        <c:axId val="380928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80929312"/>
        <c:crosses val="autoZero"/>
        <c:auto val="1"/>
        <c:lblAlgn val="ctr"/>
        <c:lblOffset val="100"/>
        <c:noMultiLvlLbl val="0"/>
      </c:catAx>
      <c:valAx>
        <c:axId val="38092931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8092892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8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 err="1">
                <a:solidFill>
                  <a:schemeClr val="bg1"/>
                </a:solidFill>
              </a:rPr>
              <a:t>Sedos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Vytauto</a:t>
            </a:r>
            <a:r>
              <a:rPr lang="en-US" sz="2800" dirty="0">
                <a:solidFill>
                  <a:schemeClr val="bg1"/>
                </a:solidFill>
              </a:rPr>
              <a:t> Ma</a:t>
            </a:r>
            <a:r>
              <a:rPr lang="lt-LT" sz="2800" dirty="0" err="1">
                <a:solidFill>
                  <a:schemeClr val="bg1"/>
                </a:solidFill>
              </a:rPr>
              <a:t>černio</a:t>
            </a:r>
            <a:r>
              <a:rPr lang="lt-LT" sz="2800" baseline="0" dirty="0">
                <a:solidFill>
                  <a:schemeClr val="bg1"/>
                </a:solidFill>
              </a:rPr>
              <a:t> gimnazijos moksleivių stojimo rezultatai 2017-2018m.m.</a:t>
            </a:r>
            <a:endParaRPr lang="lt-LT" sz="2800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12611458333333334"/>
          <c:y val="3.14814814814814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8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3058973097112858E-2"/>
          <c:y val="0.27234292692553569"/>
          <c:w val="0.95548269356955384"/>
          <c:h val="0.66105056665896411"/>
        </c:manualLayout>
      </c:layout>
      <c:bar3D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1250000000000002E-3"/>
                  <c:y val="0.284161149607937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0.171786998263531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1666666666666666E-3"/>
                  <c:y val="0.150313623480589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1250000000000002E-3"/>
                  <c:y val="0.148361498500322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Lapas2!$B$18:$B$21</c:f>
              <c:strCache>
                <c:ptCount val="4"/>
                <c:pt idx="0">
                  <c:v>Niekur nestojo</c:v>
                </c:pt>
                <c:pt idx="1">
                  <c:v>Universitetai</c:v>
                </c:pt>
                <c:pt idx="2">
                  <c:v>Kolegijos</c:v>
                </c:pt>
                <c:pt idx="3">
                  <c:v>Profesinės mokyklos</c:v>
                </c:pt>
              </c:strCache>
            </c:strRef>
          </c:cat>
          <c:val>
            <c:numRef>
              <c:f>Lapas2!$C$18:$C$21</c:f>
              <c:numCache>
                <c:formatCode>General</c:formatCode>
                <c:ptCount val="4"/>
                <c:pt idx="0">
                  <c:v>14</c:v>
                </c:pt>
                <c:pt idx="1">
                  <c:v>9</c:v>
                </c:pt>
                <c:pt idx="2">
                  <c:v>7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83098136"/>
        <c:axId val="383093040"/>
        <c:axId val="0"/>
      </c:bar3DChart>
      <c:catAx>
        <c:axId val="383098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83093040"/>
        <c:crosses val="autoZero"/>
        <c:auto val="1"/>
        <c:lblAlgn val="ctr"/>
        <c:lblOffset val="100"/>
        <c:noMultiLvlLbl val="0"/>
      </c:catAx>
      <c:valAx>
        <c:axId val="3830930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83098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8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 err="1">
                <a:solidFill>
                  <a:schemeClr val="bg1"/>
                </a:solidFill>
              </a:rPr>
              <a:t>Sedos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Vytauto</a:t>
            </a:r>
            <a:r>
              <a:rPr lang="en-US" sz="2800" dirty="0">
                <a:solidFill>
                  <a:schemeClr val="bg1"/>
                </a:solidFill>
              </a:rPr>
              <a:t> Ma</a:t>
            </a:r>
            <a:r>
              <a:rPr lang="lt-LT" sz="2800" dirty="0" err="1">
                <a:solidFill>
                  <a:schemeClr val="bg1"/>
                </a:solidFill>
              </a:rPr>
              <a:t>černio</a:t>
            </a:r>
            <a:r>
              <a:rPr lang="lt-LT" sz="2800" baseline="0" dirty="0">
                <a:solidFill>
                  <a:schemeClr val="bg1"/>
                </a:solidFill>
              </a:rPr>
              <a:t> gimnazijos moksleivių stojimo rezultatai 2017-2018m.m.</a:t>
            </a:r>
            <a:endParaRPr lang="lt-LT" sz="2800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12611458333333334"/>
          <c:y val="3.14814814814814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8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3058973097112858E-2"/>
          <c:y val="0.27234292692553569"/>
          <c:w val="0.95548269356955384"/>
          <c:h val="0.66105056665896411"/>
        </c:manualLayout>
      </c:layout>
      <c:bar3D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0.268518518518518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40</a:t>
                    </a:r>
                    <a:r>
                      <a:rPr lang="en-US" dirty="0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0.17407407407407408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25</a:t>
                    </a:r>
                    <a:r>
                      <a:rPr lang="en-US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0416666666666667E-3"/>
                  <c:y val="0.14629629629629629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20</a:t>
                    </a:r>
                    <a:r>
                      <a:rPr lang="en-US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1250000000000002E-3"/>
                  <c:y val="0.14074074074074075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15</a:t>
                    </a:r>
                    <a:r>
                      <a:rPr lang="en-US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'[Stojimas 2017-2018.xlsx]Lapas2'!$B$18:$B$21</c:f>
              <c:strCache>
                <c:ptCount val="4"/>
                <c:pt idx="0">
                  <c:v>Niekur nestojo</c:v>
                </c:pt>
                <c:pt idx="1">
                  <c:v>Universitetai</c:v>
                </c:pt>
                <c:pt idx="2">
                  <c:v>Kolegijos</c:v>
                </c:pt>
                <c:pt idx="3">
                  <c:v>Profesinės mokyklos</c:v>
                </c:pt>
              </c:strCache>
            </c:strRef>
          </c:cat>
          <c:val>
            <c:numRef>
              <c:f>'[Stojimas 2017-2018.xlsx]Lapas2'!$C$18:$C$21</c:f>
              <c:numCache>
                <c:formatCode>General</c:formatCode>
                <c:ptCount val="4"/>
                <c:pt idx="0">
                  <c:v>14</c:v>
                </c:pt>
                <c:pt idx="1">
                  <c:v>9</c:v>
                </c:pt>
                <c:pt idx="2">
                  <c:v>7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83728752"/>
        <c:axId val="383729144"/>
        <c:axId val="0"/>
      </c:bar3DChart>
      <c:catAx>
        <c:axId val="383728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83729144"/>
        <c:crosses val="autoZero"/>
        <c:auto val="1"/>
        <c:lblAlgn val="ctr"/>
        <c:lblOffset val="100"/>
        <c:noMultiLvlLbl val="0"/>
      </c:catAx>
      <c:valAx>
        <c:axId val="3837291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83728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lt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02509069173624E-2"/>
          <c:y val="2.7902526906364751E-2"/>
          <c:w val="0.97594981861652752"/>
          <c:h val="0.7410309953732138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4659503144255635E-3"/>
                  <c:y val="0.324683949455880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0931900628851129E-3"/>
                  <c:y val="0.126829667756203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0166345189781109E-17"/>
                  <c:y val="8.8780767429342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0166345189781109E-17"/>
                  <c:y val="0.309464389325136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(Lapas2!$B$8:$B$9,Lapas2!$B$11:$B$12,Lapas2!$B$13)</c:f>
              <c:strCache>
                <c:ptCount val="5"/>
                <c:pt idx="0">
                  <c:v>VF</c:v>
                </c:pt>
                <c:pt idx="1">
                  <c:v>NVF</c:v>
                </c:pt>
                <c:pt idx="2">
                  <c:v>VF</c:v>
                </c:pt>
                <c:pt idx="3">
                  <c:v>NVF</c:v>
                </c:pt>
                <c:pt idx="4">
                  <c:v>Profesinės mokyklos</c:v>
                </c:pt>
              </c:strCache>
            </c:strRef>
          </c:cat>
          <c:val>
            <c:numRef>
              <c:f>(Lapas2!$C$8:$C$9,Lapas2!$C$11:$C$12,Lapas2!$C$13)</c:f>
              <c:numCache>
                <c:formatCode>General</c:formatCode>
                <c:ptCount val="5"/>
                <c:pt idx="0">
                  <c:v>7</c:v>
                </c:pt>
                <c:pt idx="1">
                  <c:v>2</c:v>
                </c:pt>
                <c:pt idx="2">
                  <c:v>1</c:v>
                </c:pt>
                <c:pt idx="3">
                  <c:v>6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28498000"/>
        <c:axId val="428496824"/>
      </c:barChart>
      <c:catAx>
        <c:axId val="428498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28496824"/>
        <c:crosses val="autoZero"/>
        <c:auto val="1"/>
        <c:lblAlgn val="ctr"/>
        <c:lblOffset val="100"/>
        <c:noMultiLvlLbl val="0"/>
      </c:catAx>
      <c:valAx>
        <c:axId val="4284968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28498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02509069173624E-2"/>
          <c:y val="2.7902526906364751E-2"/>
          <c:w val="0.97594981861652752"/>
          <c:h val="0.7410309953732138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4659503144255635E-3"/>
                  <c:y val="0.3246839494558806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19</a:t>
                    </a:r>
                    <a:r>
                      <a:rPr lang="en-US" dirty="0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0931900628851129E-3"/>
                  <c:y val="0.1268296677562033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</a:t>
                    </a:r>
                    <a:r>
                      <a:rPr lang="en-US" dirty="0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0166345189781109E-17"/>
                  <c:y val="8.878076742934239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en-US" dirty="0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0166345189781109E-17"/>
                  <c:y val="0.3094643893251362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17</a:t>
                    </a:r>
                    <a:r>
                      <a:rPr lang="en-US" dirty="0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2795701886554987E-3"/>
                  <c:y val="0.3018546092597641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17</a:t>
                    </a:r>
                    <a:r>
                      <a:rPr lang="en-US" dirty="0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(Lapas2!$B$8:$B$9,Lapas2!$B$11:$B$12,Lapas2!$B$13)</c:f>
              <c:strCache>
                <c:ptCount val="5"/>
                <c:pt idx="0">
                  <c:v>VF</c:v>
                </c:pt>
                <c:pt idx="1">
                  <c:v>NVF</c:v>
                </c:pt>
                <c:pt idx="2">
                  <c:v>VF</c:v>
                </c:pt>
                <c:pt idx="3">
                  <c:v>NVF</c:v>
                </c:pt>
                <c:pt idx="4">
                  <c:v>Profesinės mokyklos</c:v>
                </c:pt>
              </c:strCache>
            </c:strRef>
          </c:cat>
          <c:val>
            <c:numRef>
              <c:f>(Lapas2!$C$8:$C$9,Lapas2!$C$11:$C$12,Lapas2!$C$13)</c:f>
              <c:numCache>
                <c:formatCode>General</c:formatCode>
                <c:ptCount val="5"/>
                <c:pt idx="0">
                  <c:v>7</c:v>
                </c:pt>
                <c:pt idx="1">
                  <c:v>2</c:v>
                </c:pt>
                <c:pt idx="2">
                  <c:v>1</c:v>
                </c:pt>
                <c:pt idx="3">
                  <c:v>6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29465592"/>
        <c:axId val="429472256"/>
      </c:barChart>
      <c:catAx>
        <c:axId val="429465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29472256"/>
        <c:crosses val="autoZero"/>
        <c:auto val="1"/>
        <c:lblAlgn val="ctr"/>
        <c:lblOffset val="100"/>
        <c:noMultiLvlLbl val="0"/>
      </c:catAx>
      <c:valAx>
        <c:axId val="4294722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29465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409380212306108E-2"/>
          <c:y val="2.9774591212126379E-2"/>
          <c:w val="0.97518123957538783"/>
          <c:h val="0.754088305000937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Lapas2!$B$24</c:f>
              <c:strCache>
                <c:ptCount val="1"/>
                <c:pt idx="0">
                  <c:v>VF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3843764215380294E-3"/>
                  <c:y val="0.173233985234189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2562509476920195E-3"/>
                  <c:y val="0.3735357806612218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39</a:t>
                    </a:r>
                    <a:r>
                      <a: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Lapas2!$C$24:$D$24</c:f>
              <c:numCache>
                <c:formatCode>0</c:formatCode>
                <c:ptCount val="2"/>
                <c:pt idx="0" formatCode="General">
                  <c:v>14</c:v>
                </c:pt>
                <c:pt idx="1">
                  <c:v>38.888888888888893</c:v>
                </c:pt>
              </c:numCache>
            </c:numRef>
          </c:val>
        </c:ser>
        <c:ser>
          <c:idx val="1"/>
          <c:order val="1"/>
          <c:tx>
            <c:strRef>
              <c:f>Lapas2!$B$25</c:f>
              <c:strCache>
                <c:ptCount val="1"/>
                <c:pt idx="0">
                  <c:v>NVF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281254738460097E-3"/>
                  <c:y val="0.108271240771368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0250037907680779E-3"/>
                  <c:y val="0.20030179542703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22</a:t>
                    </a:r>
                    <a:r>
                      <a: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Lapas2!$C$25:$D$25</c:f>
              <c:numCache>
                <c:formatCode>0</c:formatCode>
                <c:ptCount val="2"/>
                <c:pt idx="0" formatCode="General">
                  <c:v>8</c:v>
                </c:pt>
                <c:pt idx="1">
                  <c:v>22.222222222222221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29473040"/>
        <c:axId val="429471472"/>
      </c:barChart>
      <c:catAx>
        <c:axId val="429473040"/>
        <c:scaling>
          <c:orientation val="minMax"/>
        </c:scaling>
        <c:delete val="1"/>
        <c:axPos val="b"/>
        <c:majorTickMark val="none"/>
        <c:minorTickMark val="none"/>
        <c:tickLblPos val="nextTo"/>
        <c:crossAx val="429471472"/>
        <c:crosses val="autoZero"/>
        <c:auto val="1"/>
        <c:lblAlgn val="ctr"/>
        <c:lblOffset val="100"/>
        <c:noMultiLvlLbl val="0"/>
      </c:catAx>
      <c:valAx>
        <c:axId val="4294714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29473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0.14653</cdr:x>
      <cdr:y>0.87152</cdr:y>
    </cdr:from>
    <cdr:to>
      <cdr:x>0.34653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02320" y="4363452"/>
          <a:ext cx="2323475" cy="6432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lt-LT" sz="1800" b="1" dirty="0"/>
            <a:t>Universitetai</a:t>
          </a:r>
        </a:p>
      </cdr:txBody>
    </cdr:sp>
  </cdr:relSizeAnchor>
  <cdr:relSizeAnchor xmlns:cdr="http://schemas.openxmlformats.org/drawingml/2006/chartDrawing">
    <cdr:from>
      <cdr:x>0.5424</cdr:x>
      <cdr:y>0.87152</cdr:y>
    </cdr:from>
    <cdr:to>
      <cdr:x>0.7424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301216" y="4363452"/>
          <a:ext cx="2323475" cy="6432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lt-LT" sz="1800" b="1" dirty="0"/>
            <a:t>Kolegijos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0.14653</cdr:x>
      <cdr:y>0.87152</cdr:y>
    </cdr:from>
    <cdr:to>
      <cdr:x>0.34653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02320" y="4363452"/>
          <a:ext cx="2323475" cy="6432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lt-LT" sz="1800" b="1" dirty="0"/>
            <a:t>Universitetai</a:t>
          </a:r>
        </a:p>
      </cdr:txBody>
    </cdr:sp>
  </cdr:relSizeAnchor>
  <cdr:relSizeAnchor xmlns:cdr="http://schemas.openxmlformats.org/drawingml/2006/chartDrawing">
    <cdr:from>
      <cdr:x>0.5424</cdr:x>
      <cdr:y>0.87152</cdr:y>
    </cdr:from>
    <cdr:to>
      <cdr:x>0.7424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301216" y="4363452"/>
          <a:ext cx="2323475" cy="6432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lt-LT" sz="1800" b="1" dirty="0"/>
            <a:t>Kolegijos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0.16245</cdr:x>
      <cdr:y>0.80511</cdr:y>
    </cdr:from>
    <cdr:to>
      <cdr:x>0.21571</cdr:x>
      <cdr:y>0.91054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28800" y="3777520"/>
          <a:ext cx="599605" cy="4946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b="1" dirty="0" smtClean="0"/>
            <a:t>VF</a:t>
          </a:r>
          <a:endParaRPr lang="lt-LT" sz="2400" b="1" dirty="0"/>
        </a:p>
      </cdr:txBody>
    </cdr:sp>
  </cdr:relSizeAnchor>
  <cdr:relSizeAnchor xmlns:cdr="http://schemas.openxmlformats.org/drawingml/2006/chartDrawing">
    <cdr:from>
      <cdr:x>0.32091</cdr:x>
      <cdr:y>0.79872</cdr:y>
    </cdr:from>
    <cdr:to>
      <cdr:x>0.37417</cdr:x>
      <cdr:y>0.90415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12629" y="3747539"/>
          <a:ext cx="599605" cy="4946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b="1" dirty="0" smtClean="0"/>
            <a:t>NVF</a:t>
          </a:r>
          <a:endParaRPr lang="lt-LT" sz="2400" b="1" dirty="0"/>
        </a:p>
      </cdr:txBody>
    </cdr:sp>
  </cdr:relSizeAnchor>
  <cdr:relSizeAnchor xmlns:cdr="http://schemas.openxmlformats.org/drawingml/2006/chartDrawing">
    <cdr:from>
      <cdr:x>0.63648</cdr:x>
      <cdr:y>0.80511</cdr:y>
    </cdr:from>
    <cdr:to>
      <cdr:x>0.68975</cdr:x>
      <cdr:y>0.91054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165298" y="3777520"/>
          <a:ext cx="599605" cy="4946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b="1" dirty="0" smtClean="0"/>
            <a:t>VF</a:t>
          </a:r>
          <a:endParaRPr lang="lt-LT" sz="2400" b="1" dirty="0"/>
        </a:p>
      </cdr:txBody>
    </cdr:sp>
  </cdr:relSizeAnchor>
  <cdr:relSizeAnchor xmlns:cdr="http://schemas.openxmlformats.org/drawingml/2006/chartDrawing">
    <cdr:from>
      <cdr:x>0.79361</cdr:x>
      <cdr:y>0.79872</cdr:y>
    </cdr:from>
    <cdr:to>
      <cdr:x>0.84687</cdr:x>
      <cdr:y>0.90415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934137" y="3747539"/>
          <a:ext cx="599605" cy="4946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b="1" dirty="0" smtClean="0"/>
            <a:t>NVF</a:t>
          </a:r>
          <a:endParaRPr lang="lt-LT" sz="2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lt-LT" smtClean="0"/>
              <a:t>Spustelėję redag. ruoš. teksto stilių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lt-LT" smtClean="0"/>
              <a:t>Antras lygmuo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lt-LT" smtClean="0"/>
              <a:t>Trečias lygmuo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lt-LT" smtClean="0"/>
              <a:t>Ketvirtas lygmuo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lt-LT" smtClean="0"/>
              <a:t>Spustelėję redag. ruoš. teksto stilių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lt-LT" smtClean="0"/>
              <a:t>Antras lygmuo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lt-LT" smtClean="0"/>
              <a:t>Trečias lygmuo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lt-LT" smtClean="0"/>
              <a:t>Ketvirtas lygmuo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lt-LT" smtClean="0"/>
              <a:t>Spustelėję redag. ruoš. teksto stilių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lt-LT" smtClean="0"/>
              <a:t>Antras lygmuo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lt-LT" smtClean="0"/>
              <a:t>Trečias lygmuo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lt-LT" smtClean="0"/>
              <a:t>Ketvirtas lygmuo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lt-LT" smtClean="0"/>
              <a:t>Spustelėję redag. ruoš. teksto stilių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lt-LT" smtClean="0"/>
              <a:t>Antras lygmuo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lt-LT" smtClean="0"/>
              <a:t>Trečias lygmuo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lt-LT" smtClean="0"/>
              <a:t>Ketvirtas lygmuo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lt-LT" smtClean="0"/>
              <a:t>Penktas lygmuo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lt-LT" smtClean="0"/>
              <a:t>Spustelėję redag. ruoš. teksto stilių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lt-LT" smtClean="0"/>
              <a:t>Antras lygmuo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lt-LT" smtClean="0"/>
              <a:t>Trečias lygmuo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lt-LT" smtClean="0"/>
              <a:t>Ketvirtas lygmuo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838200" y="254833"/>
            <a:ext cx="10515600" cy="4193773"/>
          </a:xfrm>
        </p:spPr>
        <p:txBody>
          <a:bodyPr/>
          <a:lstStyle/>
          <a:p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  <p:graphicFrame>
        <p:nvGraphicFramePr>
          <p:cNvPr id="4" name="Diagram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34381"/>
              </p:ext>
            </p:extLst>
          </p:nvPr>
        </p:nvGraphicFramePr>
        <p:xfrm>
          <a:off x="-104931" y="1214203"/>
          <a:ext cx="12711659" cy="5336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4490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6396233"/>
              </p:ext>
            </p:extLst>
          </p:nvPr>
        </p:nvGraphicFramePr>
        <p:xfrm>
          <a:off x="0" y="0"/>
          <a:ext cx="12192000" cy="6505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1380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6632392"/>
              </p:ext>
            </p:extLst>
          </p:nvPr>
        </p:nvGraphicFramePr>
        <p:xfrm>
          <a:off x="0" y="0"/>
          <a:ext cx="12192000" cy="6475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1961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959370"/>
          </a:xfrm>
        </p:spPr>
        <p:txBody>
          <a:bodyPr/>
          <a:lstStyle/>
          <a:p>
            <a:pPr algn="ctr"/>
            <a:r>
              <a:rPr lang="lt-LT" dirty="0" smtClean="0"/>
              <a:t>Studijų finansavimas</a:t>
            </a:r>
            <a:endParaRPr lang="lt-LT" dirty="0"/>
          </a:p>
        </p:txBody>
      </p:sp>
      <p:graphicFrame>
        <p:nvGraphicFramePr>
          <p:cNvPr id="4" name="Diagram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1879245"/>
              </p:ext>
            </p:extLst>
          </p:nvPr>
        </p:nvGraphicFramePr>
        <p:xfrm>
          <a:off x="389745" y="1573967"/>
          <a:ext cx="11617376" cy="5006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2154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959370"/>
          </a:xfrm>
        </p:spPr>
        <p:txBody>
          <a:bodyPr/>
          <a:lstStyle/>
          <a:p>
            <a:pPr algn="ctr"/>
            <a:r>
              <a:rPr lang="lt-LT" dirty="0" smtClean="0"/>
              <a:t>Studijų finansavimas</a:t>
            </a:r>
            <a:endParaRPr lang="lt-LT" dirty="0"/>
          </a:p>
        </p:txBody>
      </p:sp>
      <p:graphicFrame>
        <p:nvGraphicFramePr>
          <p:cNvPr id="4" name="Diagram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6573227"/>
              </p:ext>
            </p:extLst>
          </p:nvPr>
        </p:nvGraphicFramePr>
        <p:xfrm>
          <a:off x="389745" y="1573967"/>
          <a:ext cx="11617376" cy="5006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0247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>
                <a:solidFill>
                  <a:prstClr val="white"/>
                </a:solidFill>
              </a:rPr>
              <a:t>Studijų finansavimas</a:t>
            </a:r>
            <a:endParaRPr lang="lt-LT" dirty="0"/>
          </a:p>
        </p:txBody>
      </p:sp>
      <p:graphicFrame>
        <p:nvGraphicFramePr>
          <p:cNvPr id="20" name="Diagrama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5989553"/>
              </p:ext>
            </p:extLst>
          </p:nvPr>
        </p:nvGraphicFramePr>
        <p:xfrm>
          <a:off x="719529" y="1648919"/>
          <a:ext cx="11257613" cy="469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0387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Pasirinko šias mokyklas:</a:t>
            </a:r>
            <a:endParaRPr lang="lt-LT" dirty="0"/>
          </a:p>
        </p:txBody>
      </p:sp>
      <p:sp>
        <p:nvSpPr>
          <p:cNvPr id="4" name="Stačiakampis 3"/>
          <p:cNvSpPr/>
          <p:nvPr/>
        </p:nvSpPr>
        <p:spPr>
          <a:xfrm>
            <a:off x="719528" y="1824098"/>
            <a:ext cx="455700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dirty="0" smtClean="0"/>
              <a:t>Universitetai</a:t>
            </a:r>
          </a:p>
          <a:p>
            <a:r>
              <a:rPr lang="lt-LT" dirty="0" smtClean="0"/>
              <a:t>Kauno technologijos universitetas</a:t>
            </a:r>
            <a:r>
              <a:rPr lang="en-US" dirty="0" smtClean="0"/>
              <a:t>-5</a:t>
            </a:r>
            <a:endParaRPr lang="lt-LT" dirty="0"/>
          </a:p>
          <a:p>
            <a:r>
              <a:rPr lang="lt-LT" dirty="0" smtClean="0"/>
              <a:t>Vytauto didžiojo universitetas</a:t>
            </a:r>
            <a:r>
              <a:rPr lang="en-US" dirty="0" smtClean="0"/>
              <a:t>-1</a:t>
            </a:r>
            <a:endParaRPr lang="lt-LT" dirty="0"/>
          </a:p>
          <a:p>
            <a:r>
              <a:rPr lang="lt-LT" dirty="0" smtClean="0"/>
              <a:t>Lietuvos sveikatos mokslų universitetas</a:t>
            </a:r>
            <a:r>
              <a:rPr lang="en-US" dirty="0" smtClean="0"/>
              <a:t>-1</a:t>
            </a:r>
            <a:endParaRPr lang="lt-LT" dirty="0"/>
          </a:p>
          <a:p>
            <a:r>
              <a:rPr lang="lt-LT" dirty="0" smtClean="0"/>
              <a:t>Aleksandro Stulginskio universitetas</a:t>
            </a:r>
            <a:r>
              <a:rPr lang="en-US" dirty="0" smtClean="0"/>
              <a:t>-1</a:t>
            </a:r>
            <a:endParaRPr lang="lt-LT" dirty="0"/>
          </a:p>
          <a:p>
            <a:r>
              <a:rPr lang="lt-LT" dirty="0" smtClean="0"/>
              <a:t>Klaipėdos universitetas</a:t>
            </a:r>
            <a:r>
              <a:rPr lang="en-US" dirty="0" smtClean="0"/>
              <a:t>-1</a:t>
            </a:r>
            <a:endParaRPr lang="lt-LT" dirty="0"/>
          </a:p>
          <a:p>
            <a:endParaRPr lang="lt-LT" dirty="0"/>
          </a:p>
        </p:txBody>
      </p:sp>
      <p:sp>
        <p:nvSpPr>
          <p:cNvPr id="5" name="Stačiakampis 4"/>
          <p:cNvSpPr/>
          <p:nvPr/>
        </p:nvSpPr>
        <p:spPr>
          <a:xfrm>
            <a:off x="831956" y="4127877"/>
            <a:ext cx="516411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dirty="0" smtClean="0"/>
              <a:t>Kolegijos</a:t>
            </a:r>
          </a:p>
          <a:p>
            <a:r>
              <a:rPr lang="lt-LT" dirty="0" smtClean="0"/>
              <a:t>Vilniaus kolegija</a:t>
            </a:r>
            <a:r>
              <a:rPr lang="en-US" dirty="0" smtClean="0"/>
              <a:t>-1</a:t>
            </a:r>
            <a:endParaRPr lang="lt-LT" dirty="0"/>
          </a:p>
          <a:p>
            <a:r>
              <a:rPr lang="lt-LT" dirty="0" smtClean="0"/>
              <a:t>Kauno technikos kolegija</a:t>
            </a:r>
            <a:r>
              <a:rPr lang="en-US" dirty="0" smtClean="0"/>
              <a:t>-1</a:t>
            </a:r>
            <a:endParaRPr lang="lt-LT" dirty="0"/>
          </a:p>
          <a:p>
            <a:r>
              <a:rPr lang="lt-LT" dirty="0" smtClean="0"/>
              <a:t>Lietuvos aukštoji jūreivystės mokykla-1</a:t>
            </a:r>
            <a:endParaRPr lang="lt-LT" dirty="0"/>
          </a:p>
          <a:p>
            <a:r>
              <a:rPr lang="lt-LT" dirty="0" smtClean="0"/>
              <a:t>Kauno kolegija</a:t>
            </a:r>
            <a:r>
              <a:rPr lang="en-US" dirty="0" smtClean="0"/>
              <a:t>-1</a:t>
            </a:r>
            <a:endParaRPr lang="lt-LT" dirty="0"/>
          </a:p>
          <a:p>
            <a:r>
              <a:rPr lang="lt-LT" dirty="0" smtClean="0"/>
              <a:t>Vilniaus dizaino kolegija</a:t>
            </a:r>
            <a:r>
              <a:rPr lang="en-US" dirty="0" smtClean="0"/>
              <a:t>-1</a:t>
            </a:r>
            <a:endParaRPr lang="lt-LT" dirty="0"/>
          </a:p>
          <a:p>
            <a:r>
              <a:rPr lang="lt-LT" dirty="0" smtClean="0"/>
              <a:t>Socialinių mokslų kolegija, Kaunas</a:t>
            </a:r>
            <a:r>
              <a:rPr lang="en-US" dirty="0" smtClean="0"/>
              <a:t>-1</a:t>
            </a:r>
            <a:endParaRPr lang="lt-LT" dirty="0"/>
          </a:p>
          <a:p>
            <a:r>
              <a:rPr lang="lt-LT" dirty="0" smtClean="0"/>
              <a:t>Klaipėdos valstybinė kolegija</a:t>
            </a:r>
            <a:r>
              <a:rPr lang="en-US" dirty="0" smtClean="0"/>
              <a:t>-1</a:t>
            </a:r>
            <a:endParaRPr lang="lt-LT" dirty="0"/>
          </a:p>
          <a:p>
            <a:endParaRPr lang="lt-LT" dirty="0"/>
          </a:p>
        </p:txBody>
      </p:sp>
      <p:sp>
        <p:nvSpPr>
          <p:cNvPr id="6" name="Stačiakampis 5"/>
          <p:cNvSpPr/>
          <p:nvPr/>
        </p:nvSpPr>
        <p:spPr>
          <a:xfrm>
            <a:off x="6280878" y="1824096"/>
            <a:ext cx="591112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/>
              <a:t>Profesin</a:t>
            </a:r>
            <a:r>
              <a:rPr lang="lt-LT" sz="2400" b="1" dirty="0" smtClean="0"/>
              <a:t>ės mokyklos</a:t>
            </a:r>
            <a:endParaRPr lang="lt-LT" sz="2400" b="1" dirty="0"/>
          </a:p>
          <a:p>
            <a:r>
              <a:rPr lang="lt-LT" dirty="0"/>
              <a:t>Klaipėdos turizmo </a:t>
            </a:r>
            <a:r>
              <a:rPr lang="lt-LT" dirty="0" smtClean="0"/>
              <a:t>mokykla-1</a:t>
            </a:r>
            <a:endParaRPr lang="lt-LT" dirty="0"/>
          </a:p>
          <a:p>
            <a:r>
              <a:rPr lang="lt-LT" dirty="0"/>
              <a:t>Kauno technikos mokymo </a:t>
            </a:r>
            <a:r>
              <a:rPr lang="lt-LT" dirty="0" smtClean="0"/>
              <a:t>centras-1</a:t>
            </a:r>
            <a:endParaRPr lang="lt-LT" dirty="0"/>
          </a:p>
          <a:p>
            <a:r>
              <a:rPr lang="lt-LT" dirty="0" smtClean="0"/>
              <a:t>Darbo rinkos mokymo centras-1</a:t>
            </a:r>
            <a:endParaRPr lang="lt-LT" dirty="0"/>
          </a:p>
          <a:p>
            <a:r>
              <a:rPr lang="lt-LT" dirty="0"/>
              <a:t>Vilniaus turizmo ir prekybos verslo </a:t>
            </a:r>
            <a:r>
              <a:rPr lang="lt-LT" dirty="0" smtClean="0"/>
              <a:t>mokykla-1</a:t>
            </a:r>
            <a:endParaRPr lang="lt-LT" dirty="0"/>
          </a:p>
          <a:p>
            <a:r>
              <a:rPr lang="lt-LT" dirty="0"/>
              <a:t>Šiaulių profesinio rengimo </a:t>
            </a:r>
            <a:r>
              <a:rPr lang="lt-LT" dirty="0" smtClean="0"/>
              <a:t>centras-1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192717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Pasirinko šias specialybes:</a:t>
            </a:r>
            <a:endParaRPr lang="lt-LT" dirty="0"/>
          </a:p>
        </p:txBody>
      </p:sp>
      <p:sp>
        <p:nvSpPr>
          <p:cNvPr id="4" name="Stačiakampis 3"/>
          <p:cNvSpPr/>
          <p:nvPr/>
        </p:nvSpPr>
        <p:spPr>
          <a:xfrm>
            <a:off x="719528" y="1824098"/>
            <a:ext cx="4557009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dirty="0" smtClean="0"/>
              <a:t>Universitetai</a:t>
            </a:r>
          </a:p>
          <a:p>
            <a:r>
              <a:rPr lang="lt-LT" dirty="0"/>
              <a:t>Socialinis darbas</a:t>
            </a:r>
          </a:p>
          <a:p>
            <a:r>
              <a:rPr lang="lt-LT" dirty="0"/>
              <a:t>Veterinarinė medicina</a:t>
            </a:r>
          </a:p>
          <a:p>
            <a:r>
              <a:rPr lang="lt-LT" dirty="0"/>
              <a:t>Pramoninio dizaino inžinerija </a:t>
            </a:r>
          </a:p>
          <a:p>
            <a:r>
              <a:rPr lang="lt-LT" dirty="0"/>
              <a:t>Informatikos inžinerija</a:t>
            </a:r>
          </a:p>
          <a:p>
            <a:r>
              <a:rPr lang="lt-LT" dirty="0"/>
              <a:t>Mechanikos inžinerija</a:t>
            </a:r>
          </a:p>
          <a:p>
            <a:r>
              <a:rPr lang="lt-LT" dirty="0"/>
              <a:t>Informatikos inžinerija</a:t>
            </a:r>
          </a:p>
          <a:p>
            <a:endParaRPr lang="lt-LT" dirty="0"/>
          </a:p>
        </p:txBody>
      </p:sp>
      <p:sp>
        <p:nvSpPr>
          <p:cNvPr id="5" name="Stačiakampis 4"/>
          <p:cNvSpPr/>
          <p:nvPr/>
        </p:nvSpPr>
        <p:spPr>
          <a:xfrm>
            <a:off x="6348336" y="1824098"/>
            <a:ext cx="516411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dirty="0" smtClean="0"/>
              <a:t>Kolegijos</a:t>
            </a:r>
          </a:p>
          <a:p>
            <a:r>
              <a:rPr lang="lt-LT" dirty="0"/>
              <a:t>Maisto žaliavų kokybė ir sauga</a:t>
            </a:r>
          </a:p>
          <a:p>
            <a:r>
              <a:rPr lang="lt-LT" dirty="0"/>
              <a:t>Radiologija </a:t>
            </a:r>
          </a:p>
          <a:p>
            <a:r>
              <a:rPr lang="lt-LT" dirty="0"/>
              <a:t>Biomedicininė </a:t>
            </a:r>
            <a:r>
              <a:rPr lang="lt-LT" dirty="0" smtClean="0"/>
              <a:t>diagnostika</a:t>
            </a:r>
            <a:endParaRPr lang="lt-LT" dirty="0"/>
          </a:p>
          <a:p>
            <a:r>
              <a:rPr lang="lt-LT" dirty="0"/>
              <a:t>Autotransporto elektronika</a:t>
            </a:r>
          </a:p>
          <a:p>
            <a:r>
              <a:rPr lang="lt-LT" dirty="0"/>
              <a:t>Mechanikas</a:t>
            </a:r>
          </a:p>
          <a:p>
            <a:r>
              <a:rPr lang="lt-LT" dirty="0"/>
              <a:t>Biomedicinos diagnostika</a:t>
            </a:r>
          </a:p>
          <a:p>
            <a:r>
              <a:rPr lang="lt-LT" dirty="0"/>
              <a:t>Taikomoji fotografija</a:t>
            </a:r>
          </a:p>
          <a:p>
            <a:r>
              <a:rPr lang="lt-LT" dirty="0"/>
              <a:t>Transporto ir logistikos verslas</a:t>
            </a:r>
          </a:p>
          <a:p>
            <a:r>
              <a:rPr lang="lt-LT" dirty="0"/>
              <a:t>Kineziterapija </a:t>
            </a:r>
          </a:p>
          <a:p>
            <a:endParaRPr lang="lt-LT" dirty="0"/>
          </a:p>
        </p:txBody>
      </p:sp>
      <p:sp>
        <p:nvSpPr>
          <p:cNvPr id="6" name="Stačiakampis 5"/>
          <p:cNvSpPr/>
          <p:nvPr/>
        </p:nvSpPr>
        <p:spPr>
          <a:xfrm>
            <a:off x="719528" y="4372424"/>
            <a:ext cx="591112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/>
              <a:t>Profesin</a:t>
            </a:r>
            <a:r>
              <a:rPr lang="lt-LT" sz="2400" b="1" dirty="0" smtClean="0"/>
              <a:t>ės mokyklos</a:t>
            </a:r>
            <a:endParaRPr lang="lt-LT" sz="2400" b="1" dirty="0"/>
          </a:p>
          <a:p>
            <a:r>
              <a:rPr lang="lt-LT" dirty="0"/>
              <a:t>Sporto klubų veiklos organizavimas </a:t>
            </a:r>
          </a:p>
          <a:p>
            <a:r>
              <a:rPr lang="lt-LT" dirty="0"/>
              <a:t>Automechanikas</a:t>
            </a:r>
          </a:p>
          <a:p>
            <a:r>
              <a:rPr lang="lt-LT" dirty="0"/>
              <a:t>Manikiūrininkė </a:t>
            </a:r>
          </a:p>
          <a:p>
            <a:r>
              <a:rPr lang="lt-LT" dirty="0"/>
              <a:t>Konditerė </a:t>
            </a:r>
          </a:p>
          <a:p>
            <a:r>
              <a:rPr lang="lt-LT" dirty="0"/>
              <a:t>Socialinio darbuotojo padėjėjas</a:t>
            </a:r>
          </a:p>
        </p:txBody>
      </p:sp>
    </p:spTree>
    <p:extLst>
      <p:ext uri="{BB962C8B-B14F-4D97-AF65-F5344CB8AC3E}">
        <p14:creationId xmlns:p14="http://schemas.microsoft.com/office/powerpoint/2010/main" val="1637447406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C19D6B3-AE79-4CA2-9772-76C599CF529F}" vid="{AE9DACBD-8446-4200-A765-F717C9943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Sveiki! Čia „PowerPoint“</Template>
  <TotalTime>0</TotalTime>
  <Words>206</Words>
  <Application>Microsoft Office PowerPoint</Application>
  <PresentationFormat>Plačiaekranė</PresentationFormat>
  <Paragraphs>80</Paragraphs>
  <Slides>8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8</vt:i4>
      </vt:variant>
    </vt:vector>
  </HeadingPairs>
  <TitlesOfParts>
    <vt:vector size="14" baseType="lpstr">
      <vt:lpstr>Arial</vt:lpstr>
      <vt:lpstr>Calibri</vt:lpstr>
      <vt:lpstr>Segoe UI</vt:lpstr>
      <vt:lpstr>Segoe UI Light</vt:lpstr>
      <vt:lpstr>Times New Roman</vt:lpstr>
      <vt:lpstr>WelcomeDoc</vt:lpstr>
      <vt:lpstr>„PowerPoint“ pateiktis</vt:lpstr>
      <vt:lpstr>„PowerPoint“ pateiktis</vt:lpstr>
      <vt:lpstr>„PowerPoint“ pateiktis</vt:lpstr>
      <vt:lpstr>Studijų finansavimas</vt:lpstr>
      <vt:lpstr>Studijų finansavimas</vt:lpstr>
      <vt:lpstr>Studijų finansavimas</vt:lpstr>
      <vt:lpstr>Pasirinko šias mokyklas:</vt:lpstr>
      <vt:lpstr>Pasirinko šias specialybes: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2018-08-30T08:07:58Z</dcterms:created>
  <dcterms:modified xsi:type="dcterms:W3CDTF">2018-08-30T08:59:08Z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