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309" r:id="rId4"/>
    <p:sldId id="258" r:id="rId5"/>
    <p:sldId id="260" r:id="rId6"/>
    <p:sldId id="281" r:id="rId7"/>
    <p:sldId id="261" r:id="rId8"/>
    <p:sldId id="293" r:id="rId9"/>
    <p:sldId id="263" r:id="rId10"/>
    <p:sldId id="262" r:id="rId11"/>
    <p:sldId id="264" r:id="rId12"/>
    <p:sldId id="265" r:id="rId13"/>
    <p:sldId id="267" r:id="rId14"/>
    <p:sldId id="266" r:id="rId15"/>
    <p:sldId id="270" r:id="rId16"/>
    <p:sldId id="291" r:id="rId17"/>
    <p:sldId id="289" r:id="rId18"/>
    <p:sldId id="273" r:id="rId19"/>
    <p:sldId id="287" r:id="rId20"/>
    <p:sldId id="280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ana Svirskienė" initials="GS" lastIdx="1" clrIdx="0">
    <p:extLst>
      <p:ext uri="{19B8F6BF-5375-455C-9EA6-DF929625EA0E}">
        <p15:presenceInfo xmlns:p15="http://schemas.microsoft.com/office/powerpoint/2012/main" userId="Gitana Svirskienė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660"/>
  </p:normalViewPr>
  <p:slideViewPr>
    <p:cSldViewPr showGuides="1">
      <p:cViewPr varScale="1">
        <p:scale>
          <a:sx n="86" d="100"/>
          <a:sy n="86" d="100"/>
        </p:scale>
        <p:origin x="123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Stulpelis2</c:v>
                </c:pt>
              </c:strCache>
            </c:strRef>
          </c:tx>
          <c:invertIfNegative val="0"/>
          <c:dLbls>
            <c:spPr>
              <a:noFill/>
              <a:ln w="252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daug draugų</c:v>
                </c:pt>
                <c:pt idx="1">
                  <c:v>4-5 draugus</c:v>
                </c:pt>
                <c:pt idx="2">
                  <c:v>2-3 draugus</c:v>
                </c:pt>
                <c:pt idx="3">
                  <c:v>1 draugą</c:v>
                </c:pt>
                <c:pt idx="4">
                  <c:v>neturiu 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34.4</c:v>
                </c:pt>
                <c:pt idx="1">
                  <c:v>24.7</c:v>
                </c:pt>
                <c:pt idx="2">
                  <c:v>26</c:v>
                </c:pt>
                <c:pt idx="3">
                  <c:v>10.199999999999999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E-4658-8498-F943D669B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03296"/>
        <c:axId val="175510592"/>
      </c:barChart>
      <c:catAx>
        <c:axId val="21010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510592"/>
        <c:crosses val="autoZero"/>
        <c:auto val="1"/>
        <c:lblAlgn val="ctr"/>
        <c:lblOffset val="100"/>
        <c:noMultiLvlLbl val="0"/>
      </c:catAx>
      <c:valAx>
        <c:axId val="17551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103296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spPr>
            <a:ln w="28517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Lapas1!$A$3:$A$7</c:f>
              <c:strCache>
                <c:ptCount val="5"/>
                <c:pt idx="0">
                  <c:v>korid., laiptinės</c:v>
                </c:pt>
                <c:pt idx="1">
                  <c:v>kl.esant mokytojui</c:v>
                </c:pt>
                <c:pt idx="2">
                  <c:v>kl.nesant mokytojui</c:v>
                </c:pt>
                <c:pt idx="3">
                  <c:v>tualete</c:v>
                </c:pt>
                <c:pt idx="4">
                  <c:v>sp.salėje, pers.kamb.</c:v>
                </c:pt>
              </c:strCache>
            </c:strRef>
          </c:cat>
          <c:val>
            <c:numRef>
              <c:f>Lapas1!$B$3:$B$7</c:f>
              <c:numCache>
                <c:formatCode>General</c:formatCode>
                <c:ptCount val="5"/>
                <c:pt idx="0">
                  <c:v>21.6</c:v>
                </c:pt>
                <c:pt idx="1">
                  <c:v>10.8</c:v>
                </c:pt>
                <c:pt idx="2">
                  <c:v>21.5</c:v>
                </c:pt>
                <c:pt idx="3">
                  <c:v>4.0999999999999996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D-447A-96A0-ECB2F2923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99168"/>
        <c:axId val="241074176"/>
      </c:barChart>
      <c:catAx>
        <c:axId val="13139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41074176"/>
        <c:crosses val="autoZero"/>
        <c:auto val="1"/>
        <c:lblAlgn val="ctr"/>
        <c:lblOffset val="100"/>
        <c:noMultiLvlLbl val="0"/>
      </c:catAx>
      <c:valAx>
        <c:axId val="241074176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1399168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73337983635604E-2"/>
          <c:y val="2.3867910784279717E-2"/>
          <c:w val="0.91403019974296373"/>
          <c:h val="0.72485622116618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spPr>
            <a:ln w="28517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valgykloje</c:v>
                </c:pt>
                <c:pt idx="1">
                  <c:v>pakeliui į m-klą</c:v>
                </c:pt>
                <c:pt idx="2">
                  <c:v>aut.stotelėje</c:v>
                </c:pt>
                <c:pt idx="3">
                  <c:v>autobuse</c:v>
                </c:pt>
                <c:pt idx="4">
                  <c:v>kt.mokyklos vietose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6.8</c:v>
                </c:pt>
                <c:pt idx="1">
                  <c:v>5.4</c:v>
                </c:pt>
                <c:pt idx="2">
                  <c:v>6.8</c:v>
                </c:pt>
                <c:pt idx="3">
                  <c:v>4.0999999999999996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1-45FB-A566-90530348B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54304"/>
        <c:axId val="241076480"/>
      </c:barChart>
      <c:catAx>
        <c:axId val="2147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41076480"/>
        <c:crosses val="autoZero"/>
        <c:auto val="1"/>
        <c:lblAlgn val="ctr"/>
        <c:lblOffset val="100"/>
        <c:noMultiLvlLbl val="0"/>
      </c:catAx>
      <c:valAx>
        <c:axId val="241076480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14754304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spPr>
            <a:ln w="22176" cap="rnd">
              <a:solidFill>
                <a:schemeClr val="accent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EB-4811-831F-700A4AE1CAD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EB-4811-831F-700A4AE1CA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3EB-4811-831F-700A4AE1CA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3EB-4811-831F-700A4AE1CA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3EB-4811-831F-700A4AE1C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Lapas1!$A$2:$A$7</c:f>
              <c:strCache>
                <c:ptCount val="6"/>
                <c:pt idx="0">
                  <c:v>tėvams </c:v>
                </c:pt>
                <c:pt idx="1">
                  <c:v>klasės auklėtojui</c:v>
                </c:pt>
                <c:pt idx="2">
                  <c:v>draugui</c:v>
                </c:pt>
                <c:pt idx="3">
                  <c:v>broliui, sesei</c:v>
                </c:pt>
                <c:pt idx="4">
                  <c:v>mokyklos darbuotojui</c:v>
                </c:pt>
                <c:pt idx="5">
                  <c:v>Svetimam žmogui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37.5</c:v>
                </c:pt>
                <c:pt idx="1">
                  <c:v>16.7</c:v>
                </c:pt>
                <c:pt idx="2">
                  <c:v>16.7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EB-4811-831F-700A4AE1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41216"/>
        <c:axId val="241078784"/>
      </c:barChart>
      <c:catAx>
        <c:axId val="138441216"/>
        <c:scaling>
          <c:orientation val="minMax"/>
        </c:scaling>
        <c:delete val="0"/>
        <c:axPos val="b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0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2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41078784"/>
        <c:crosses val="autoZero"/>
        <c:auto val="1"/>
        <c:lblAlgn val="ctr"/>
        <c:lblOffset val="100"/>
        <c:noMultiLvlLbl val="0"/>
      </c:catAx>
      <c:valAx>
        <c:axId val="24107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4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41216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 w="252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niekas iš suaugusių nesikreipė</c:v>
                </c:pt>
                <c:pt idx="1">
                  <c:v>kreipėsi vieną kartą</c:v>
                </c:pt>
                <c:pt idx="2">
                  <c:v>kreipėsi kelis kartus</c:v>
                </c:pt>
                <c:pt idx="3">
                  <c:v>Aš nesityčiojau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58.3</c:v>
                </c:pt>
                <c:pt idx="1">
                  <c:v>8.3000000000000007</c:v>
                </c:pt>
                <c:pt idx="2">
                  <c:v>4.2</c:v>
                </c:pt>
                <c:pt idx="3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4-41A3-AEC8-518AF4D10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40704"/>
        <c:axId val="241081088"/>
      </c:barChart>
      <c:catAx>
        <c:axId val="13844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081088"/>
        <c:crosses val="autoZero"/>
        <c:auto val="1"/>
        <c:lblAlgn val="ctr"/>
        <c:lblOffset val="100"/>
        <c:noMultiLvlLbl val="0"/>
      </c:catAx>
      <c:valAx>
        <c:axId val="24108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40704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2A-41C5-BC8B-5D9D7A2D1535}"/>
                </c:ext>
              </c:extLst>
            </c:dLbl>
            <c:numFmt formatCode="#,##0.00" sourceLinked="0"/>
            <c:spPr>
              <a:noFill/>
              <a:ln w="2522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tik kartą ar du</c:v>
                </c:pt>
                <c:pt idx="1">
                  <c:v>2-3 kartus per mėnesį</c:v>
                </c:pt>
                <c:pt idx="2">
                  <c:v>kartą per savaitę</c:v>
                </c:pt>
                <c:pt idx="3">
                  <c:v>kelis kartus per savaitę</c:v>
                </c:pt>
                <c:pt idx="4">
                  <c:v>Aš nesityčiojau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13.8</c:v>
                </c:pt>
                <c:pt idx="1">
                  <c:v>1</c:v>
                </c:pt>
                <c:pt idx="2">
                  <c:v>0.5</c:v>
                </c:pt>
                <c:pt idx="3">
                  <c:v>1</c:v>
                </c:pt>
                <c:pt idx="4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A-41C5-BC8B-5D9D7A2D1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41728"/>
        <c:axId val="241738880"/>
      </c:barChart>
      <c:catAx>
        <c:axId val="13844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738880"/>
        <c:crosses val="autoZero"/>
        <c:auto val="1"/>
        <c:lblAlgn val="ctr"/>
        <c:lblOffset val="100"/>
        <c:noMultiLvlLbl val="0"/>
      </c:catAx>
      <c:valAx>
        <c:axId val="24173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41728"/>
        <c:crosses val="autoZero"/>
        <c:crossBetween val="between"/>
      </c:valAx>
      <c:spPr>
        <a:noFill/>
        <a:ln w="25326">
          <a:noFill/>
        </a:ln>
      </c:spPr>
    </c:plotArea>
    <c:plotVisOnly val="1"/>
    <c:dispBlanksAs val="gap"/>
    <c:showDLblsOverMax val="0"/>
  </c:chart>
  <c:txPr>
    <a:bodyPr/>
    <a:lstStyle/>
    <a:p>
      <a:pPr>
        <a:defRPr sz="1786"/>
      </a:pPr>
      <a:endParaRPr lang="lt-L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 w="252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Lapas1!$A$2:$A$7</c:f>
              <c:strCache>
                <c:ptCount val="6"/>
                <c:pt idx="0">
                  <c:v>taip</c:v>
                </c:pt>
                <c:pt idx="1">
                  <c:v>taip, gal būt</c:v>
                </c:pt>
                <c:pt idx="2">
                  <c:v>nežinau</c:v>
                </c:pt>
                <c:pt idx="3">
                  <c:v>ne, aš taip nemanau</c:v>
                </c:pt>
                <c:pt idx="4">
                  <c:v>ne</c:v>
                </c:pt>
                <c:pt idx="5">
                  <c:v>tikrai ne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2.4</c:v>
                </c:pt>
                <c:pt idx="1">
                  <c:v>3.8</c:v>
                </c:pt>
                <c:pt idx="2">
                  <c:v>15.3</c:v>
                </c:pt>
                <c:pt idx="3">
                  <c:v>12.4</c:v>
                </c:pt>
                <c:pt idx="4">
                  <c:v>23.9</c:v>
                </c:pt>
                <c:pt idx="5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D-4183-BB00-C2A9BFCA3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552384"/>
        <c:axId val="241741184"/>
      </c:barChart>
      <c:catAx>
        <c:axId val="2415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741184"/>
        <c:crosses val="autoZero"/>
        <c:auto val="1"/>
        <c:lblAlgn val="ctr"/>
        <c:lblOffset val="100"/>
        <c:noMultiLvlLbl val="0"/>
      </c:catAx>
      <c:valAx>
        <c:axId val="24174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552384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91"/>
      </a:pPr>
      <a:endParaRPr lang="lt-L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AD-4739-87CD-D4B917D63D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AD-4739-87CD-D4B917D63D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5AD-4739-87CD-D4B917D63D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5AD-4739-87CD-D4B917D63D4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5AD-4739-87CD-D4B917D63D4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5AD-4739-87CD-D4B917D63D44}"/>
              </c:ext>
            </c:extLst>
          </c:dPt>
          <c:dLbls>
            <c:spPr>
              <a:noFill/>
              <a:ln w="252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Lapas1!$A$2:$A$7</c:f>
              <c:strCache>
                <c:ptCount val="6"/>
                <c:pt idx="0">
                  <c:v>Niekada nepastebėjau</c:v>
                </c:pt>
                <c:pt idx="1">
                  <c:v>bandau padėti</c:v>
                </c:pt>
                <c:pt idx="2">
                  <c:v>turėčiau padėti</c:v>
                </c:pt>
                <c:pt idx="3">
                  <c:v>stebiu</c:v>
                </c:pt>
                <c:pt idx="4">
                  <c:v>toleruoju</c:v>
                </c:pt>
                <c:pt idx="5">
                  <c:v>prisijungiu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45.2</c:v>
                </c:pt>
                <c:pt idx="1">
                  <c:v>29.3</c:v>
                </c:pt>
                <c:pt idx="2">
                  <c:v>18.8</c:v>
                </c:pt>
                <c:pt idx="3">
                  <c:v>5.8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AD-4739-87CD-D4B917D63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939072"/>
        <c:axId val="241743488"/>
      </c:barChart>
      <c:catAx>
        <c:axId val="18393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743488"/>
        <c:crosses val="autoZero"/>
        <c:auto val="1"/>
        <c:lblAlgn val="ctr"/>
        <c:lblOffset val="100"/>
        <c:noMultiLvlLbl val="0"/>
      </c:catAx>
      <c:valAx>
        <c:axId val="24174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939072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 w="252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Ne, jie nekalbėjo su manim apie tai</c:v>
                </c:pt>
                <c:pt idx="1">
                  <c:v>kalbėjo 1 kartą</c:v>
                </c:pt>
                <c:pt idx="2">
                  <c:v>Kalbėjo kelis kartus</c:v>
                </c:pt>
                <c:pt idx="3">
                  <c:v>Aš nesityčiojau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2-44FE-9FF8-C9B35536F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43264"/>
        <c:axId val="241744064"/>
      </c:barChart>
      <c:catAx>
        <c:axId val="13844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744064"/>
        <c:crosses val="autoZero"/>
        <c:auto val="1"/>
        <c:lblAlgn val="ctr"/>
        <c:lblOffset val="100"/>
        <c:noMultiLvlLbl val="0"/>
      </c:catAx>
      <c:valAx>
        <c:axId val="24174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43264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5F9-49CB-BAAE-ECB0D083991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F9-49CB-BAAE-ECB0D083991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F9-49CB-BAAE-ECB0D083991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5F9-49CB-BAAE-ECB0D083991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5F9-49CB-BAAE-ECB0D083991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5F9-49CB-BAAE-ECB0D0839918}"/>
              </c:ext>
            </c:extLst>
          </c:dPt>
          <c:dLbls>
            <c:spPr>
              <a:noFill/>
              <a:ln w="252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Lapas1!$A$2:$A$7</c:f>
              <c:strCache>
                <c:ptCount val="6"/>
                <c:pt idx="0">
                  <c:v>niekada</c:v>
                </c:pt>
                <c:pt idx="1">
                  <c:v>retai</c:v>
                </c:pt>
                <c:pt idx="2">
                  <c:v>kartais</c:v>
                </c:pt>
                <c:pt idx="3">
                  <c:v>gana dažnai</c:v>
                </c:pt>
                <c:pt idx="4">
                  <c:v>dažnai</c:v>
                </c:pt>
                <c:pt idx="5">
                  <c:v>labai dažnai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56.7</c:v>
                </c:pt>
                <c:pt idx="1">
                  <c:v>17.600000000000001</c:v>
                </c:pt>
                <c:pt idx="2">
                  <c:v>13.8</c:v>
                </c:pt>
                <c:pt idx="3">
                  <c:v>3.3</c:v>
                </c:pt>
                <c:pt idx="4">
                  <c:v>3.3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F9-49CB-BAAE-ECB0D0839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966016"/>
        <c:axId val="175512896"/>
      </c:barChart>
      <c:catAx>
        <c:axId val="13096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512896"/>
        <c:crosses val="autoZero"/>
        <c:auto val="1"/>
        <c:lblAlgn val="ctr"/>
        <c:lblOffset val="100"/>
        <c:noMultiLvlLbl val="0"/>
      </c:catAx>
      <c:valAx>
        <c:axId val="17551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66016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91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 w="252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Lapas1!$A$2:$A$9</c:f>
              <c:strCache>
                <c:ptCount val="8"/>
                <c:pt idx="0">
                  <c:v>3</c:v>
                </c:pt>
                <c:pt idx="1">
                  <c:v>(3)4</c:v>
                </c:pt>
                <c:pt idx="2">
                  <c:v>(4)5</c:v>
                </c:pt>
                <c:pt idx="3">
                  <c:v>(5)6</c:v>
                </c:pt>
                <c:pt idx="4">
                  <c:v>(6)7</c:v>
                </c:pt>
                <c:pt idx="5">
                  <c:v>(7)8</c:v>
                </c:pt>
                <c:pt idx="6">
                  <c:v>(8)9</c:v>
                </c:pt>
                <c:pt idx="7">
                  <c:v>(9)10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1">
                  <c:v>13</c:v>
                </c:pt>
                <c:pt idx="2">
                  <c:v>10.3</c:v>
                </c:pt>
                <c:pt idx="3">
                  <c:v>26.7</c:v>
                </c:pt>
                <c:pt idx="4">
                  <c:v>50</c:v>
                </c:pt>
                <c:pt idx="5">
                  <c:v>17.899999999999999</c:v>
                </c:pt>
                <c:pt idx="6">
                  <c:v>33.299999999999997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8-4CBE-8BEF-426C56339996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Lapas1!$A$2:$A$9</c:f>
              <c:strCache>
                <c:ptCount val="8"/>
                <c:pt idx="0">
                  <c:v>3</c:v>
                </c:pt>
                <c:pt idx="1">
                  <c:v>(3)4</c:v>
                </c:pt>
                <c:pt idx="2">
                  <c:v>(4)5</c:v>
                </c:pt>
                <c:pt idx="3">
                  <c:v>(5)6</c:v>
                </c:pt>
                <c:pt idx="4">
                  <c:v>(6)7</c:v>
                </c:pt>
                <c:pt idx="5">
                  <c:v>(7)8</c:v>
                </c:pt>
                <c:pt idx="6">
                  <c:v>(8)9</c:v>
                </c:pt>
                <c:pt idx="7">
                  <c:v>(9)10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30</c:v>
                </c:pt>
                <c:pt idx="1">
                  <c:v>3.7</c:v>
                </c:pt>
                <c:pt idx="2">
                  <c:v>10.3</c:v>
                </c:pt>
                <c:pt idx="3">
                  <c:v>12.9</c:v>
                </c:pt>
                <c:pt idx="4">
                  <c:v>15</c:v>
                </c:pt>
                <c:pt idx="5">
                  <c:v>8.3000000000000007</c:v>
                </c:pt>
                <c:pt idx="6">
                  <c:v>9.4</c:v>
                </c:pt>
                <c:pt idx="7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4-4926-B9AB-8F3E37EBA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72672"/>
        <c:axId val="129031488"/>
      </c:barChart>
      <c:catAx>
        <c:axId val="13097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031488"/>
        <c:crosses val="autoZero"/>
        <c:auto val="1"/>
        <c:lblAlgn val="ctr"/>
        <c:lblOffset val="100"/>
        <c:noMultiLvlLbl val="0"/>
      </c:catAx>
      <c:valAx>
        <c:axId val="1290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72672"/>
        <c:crosses val="autoZero"/>
        <c:crossBetween val="between"/>
      </c:valAx>
      <c:spPr>
        <a:noFill/>
        <a:ln w="25348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4"/>
                <c:pt idx="0">
                  <c:v>pravardžiavo</c:v>
                </c:pt>
                <c:pt idx="1">
                  <c:v>atstūmė</c:v>
                </c:pt>
                <c:pt idx="2">
                  <c:v>fizinis sm.</c:v>
                </c:pt>
                <c:pt idx="3">
                  <c:v>apkalbinėjo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6.1</c:v>
                </c:pt>
                <c:pt idx="1">
                  <c:v>3.7</c:v>
                </c:pt>
                <c:pt idx="2">
                  <c:v>2.2999999999999998</c:v>
                </c:pt>
                <c:pt idx="3" formatCode="d\-mmm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D-42E6-8964-2EA8A2265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96608"/>
        <c:axId val="231573760"/>
      </c:barChart>
      <c:catAx>
        <c:axId val="131396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1573760"/>
        <c:crosses val="autoZero"/>
        <c:auto val="1"/>
        <c:lblAlgn val="ctr"/>
        <c:lblOffset val="100"/>
        <c:noMultiLvlLbl val="0"/>
      </c:catAx>
      <c:valAx>
        <c:axId val="231573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396608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39479226399297"/>
          <c:y val="2.4669603524229075E-2"/>
          <c:w val="0.43416580952945061"/>
          <c:h val="0.82842276873981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 w="252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Lapas1!$A$3:$A$5</c:f>
              <c:strCache>
                <c:ptCount val="3"/>
                <c:pt idx="0">
                  <c:v>kibertnetinės patyčios</c:v>
                </c:pt>
                <c:pt idx="1">
                  <c:v>gąsdino</c:v>
                </c:pt>
                <c:pt idx="2">
                  <c:v>atėmė pinigus</c:v>
                </c:pt>
              </c:strCache>
            </c:strRef>
          </c:cat>
          <c:val>
            <c:numRef>
              <c:f>Lapas1!$B$3:$B$5</c:f>
              <c:numCache>
                <c:formatCode>General</c:formatCode>
                <c:ptCount val="3"/>
                <c:pt idx="0">
                  <c:v>3.4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C-4C6F-9E44-EB9AE37AD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95584"/>
        <c:axId val="231576064"/>
      </c:barChart>
      <c:catAx>
        <c:axId val="131395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1576064"/>
        <c:crosses val="autoZero"/>
        <c:auto val="1"/>
        <c:lblAlgn val="ctr"/>
        <c:lblOffset val="100"/>
        <c:noMultiLvlLbl val="0"/>
      </c:catAx>
      <c:valAx>
        <c:axId val="231576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395584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68-435F-8B76-5622EFCB88F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68-435F-8B76-5622EFCB88F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E68-435F-8B76-5622EFCB88F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E68-435F-8B76-5622EFCB88F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E68-435F-8B76-5622EFCB88FF}"/>
              </c:ext>
            </c:extLst>
          </c:dPt>
          <c:dLbls>
            <c:spPr>
              <a:noFill/>
              <a:ln w="252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4"/>
                <c:pt idx="0">
                  <c:v>Dažniausiai vienas</c:v>
                </c:pt>
                <c:pt idx="1">
                  <c:v>2-3 mokiniai</c:v>
                </c:pt>
                <c:pt idx="2">
                  <c:v>didelė grupė</c:v>
                </c:pt>
                <c:pt idx="3">
                  <c:v>kelios grupės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26.4</c:v>
                </c:pt>
                <c:pt idx="1">
                  <c:v>29.2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68-435F-8B76-5622EFCB8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397120"/>
        <c:axId val="231578368"/>
      </c:barChart>
      <c:catAx>
        <c:axId val="13139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578368"/>
        <c:crosses val="autoZero"/>
        <c:auto val="1"/>
        <c:lblAlgn val="ctr"/>
        <c:lblOffset val="100"/>
        <c:noMultiLvlLbl val="0"/>
      </c:catAx>
      <c:valAx>
        <c:axId val="23157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397120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91"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 w="2526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1 mergina</c:v>
                </c:pt>
                <c:pt idx="1">
                  <c:v>kelios merginos</c:v>
                </c:pt>
                <c:pt idx="2">
                  <c:v>vaikinai ir merginos</c:v>
                </c:pt>
                <c:pt idx="3">
                  <c:v>1 vaikinas</c:v>
                </c:pt>
                <c:pt idx="4">
                  <c:v>keli vaikinai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5.5</c:v>
                </c:pt>
                <c:pt idx="1">
                  <c:v>4.0999999999999996</c:v>
                </c:pt>
                <c:pt idx="2">
                  <c:v>9.5</c:v>
                </c:pt>
                <c:pt idx="3">
                  <c:v>27.4</c:v>
                </c:pt>
                <c:pt idx="4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C-46E2-974E-B119AE6DA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705600"/>
        <c:axId val="241017984"/>
      </c:barChart>
      <c:catAx>
        <c:axId val="23170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017984"/>
        <c:crosses val="autoZero"/>
        <c:auto val="1"/>
        <c:lblAlgn val="ctr"/>
        <c:lblOffset val="100"/>
        <c:noMultiLvlLbl val="0"/>
      </c:catAx>
      <c:valAx>
        <c:axId val="24101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70560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0"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 w="252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klasės draugai</c:v>
                </c:pt>
                <c:pt idx="1">
                  <c:v>vyresnių kl. mok.</c:v>
                </c:pt>
                <c:pt idx="2">
                  <c:v>įvairių kl.mok.</c:v>
                </c:pt>
                <c:pt idx="3">
                  <c:v>paralelinės kl.mok.</c:v>
                </c:pt>
                <c:pt idx="4">
                  <c:v>jaunesni mok.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37.5</c:v>
                </c:pt>
                <c:pt idx="1">
                  <c:v>6.9</c:v>
                </c:pt>
                <c:pt idx="2">
                  <c:v>8.3000000000000007</c:v>
                </c:pt>
                <c:pt idx="3">
                  <c:v>0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A-4ADD-AD20-9BE5FFCC9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98144"/>
        <c:axId val="241020288"/>
      </c:barChart>
      <c:catAx>
        <c:axId val="131398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1020288"/>
        <c:crosses val="autoZero"/>
        <c:auto val="1"/>
        <c:lblAlgn val="ctr"/>
        <c:lblOffset val="100"/>
        <c:noMultiLvlLbl val="0"/>
      </c:catAx>
      <c:valAx>
        <c:axId val="241020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398144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 w="252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1-2 savaites</c:v>
                </c:pt>
                <c:pt idx="1">
                  <c:v>apie mėnesį</c:v>
                </c:pt>
                <c:pt idx="2">
                  <c:v>apie 6 mėnesius</c:v>
                </c:pt>
                <c:pt idx="3">
                  <c:v>apie metus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25</c:v>
                </c:pt>
                <c:pt idx="2">
                  <c:v>0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B-41A4-AEBD-97FCBE41E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97632"/>
        <c:axId val="241022592"/>
      </c:barChart>
      <c:catAx>
        <c:axId val="13139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022592"/>
        <c:crosses val="autoZero"/>
        <c:auto val="1"/>
        <c:lblAlgn val="ctr"/>
        <c:lblOffset val="100"/>
        <c:noMultiLvlLbl val="0"/>
      </c:catAx>
      <c:valAx>
        <c:axId val="24102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397632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txPr>
    <a:bodyPr/>
    <a:lstStyle/>
    <a:p>
      <a:pPr>
        <a:defRPr sz="1787"/>
      </a:pPr>
      <a:endParaRPr lang="lt-LT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10:47:49.600" idx="1">
    <p:pos x="4967" y="48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7EEEAF8-56C8-4F2B-9040-EB5134F9963D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/>
              <a:t>Spustelėję redag. ruoš. teksto stilių</a:t>
            </a:r>
          </a:p>
          <a:p>
            <a:pPr lvl="1"/>
            <a:r>
              <a:rPr lang="lt-LT" noProof="0"/>
              <a:t>Antras lygmuo</a:t>
            </a:r>
          </a:p>
          <a:p>
            <a:pPr lvl="2"/>
            <a:r>
              <a:rPr lang="lt-LT" noProof="0"/>
              <a:t>Trečias lygmuo</a:t>
            </a:r>
          </a:p>
          <a:p>
            <a:pPr lvl="3"/>
            <a:r>
              <a:rPr lang="lt-LT" noProof="0"/>
              <a:t>Ketvirtas lygmuo</a:t>
            </a:r>
          </a:p>
          <a:p>
            <a:pPr lvl="4"/>
            <a:r>
              <a:rPr lang="lt-LT" noProof="0"/>
              <a:t>Penktas lygmuo</a:t>
            </a:r>
            <a:endParaRPr lang="en-US" noProof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86CFBB-AE51-4F0E-BD42-8A971C7CAB57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44340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lt-LT" altLang="lt-LT"/>
              <a:t>PATYČIŲ MASTO GIMNAZIJOJE  NUSTATYMO TYRIMAS</a:t>
            </a:r>
            <a:endParaRPr lang="en-US" altLang="lt-LT"/>
          </a:p>
          <a:p>
            <a:pPr eaLnBrk="1" hangingPunct="1">
              <a:spcBef>
                <a:spcPct val="0"/>
              </a:spcBef>
            </a:pPr>
            <a:endParaRPr lang="en-US" altLang="lt-LT"/>
          </a:p>
        </p:txBody>
      </p:sp>
      <p:sp>
        <p:nvSpPr>
          <p:cNvPr id="7172" name="Skaidrės numerio vietos rezervavimo ženkla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4B0078E-3864-43F4-9735-3930282EEC68}" type="slidenum">
              <a:rPr lang="en-US" altLang="lt-LT">
                <a:latin typeface="Franklin Gothic Book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lt-LT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lt-LT">
              <a:latin typeface="Times New Roman" pitchFamily="18" charset="0"/>
            </a:endParaRPr>
          </a:p>
        </p:txBody>
      </p:sp>
      <p:sp>
        <p:nvSpPr>
          <p:cNvPr id="9220" name="Plassholder for lysbildenummer 3"/>
          <p:cNvSpPr txBox="1">
            <a:spLocks noGrp="1"/>
          </p:cNvSpPr>
          <p:nvPr/>
        </p:nvSpPr>
        <p:spPr bwMode="auto">
          <a:xfrm>
            <a:off x="3881438" y="8685894"/>
            <a:ext cx="2975075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15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15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15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15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15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159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159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159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159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1513" algn="l"/>
                <a:tab pos="1341438" algn="l"/>
                <a:tab pos="2012950" algn="l"/>
                <a:tab pos="26828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SzPct val="45000"/>
              <a:buFont typeface="Wingdings" pitchFamily="2" charset="2"/>
              <a:buNone/>
            </a:pPr>
            <a:fld id="{9BACEDE6-149F-421E-AA20-4E09F219465F}" type="slidenum">
              <a:rPr lang="en-GB" altLang="lt-LT">
                <a:cs typeface="Tahoma" pitchFamily="34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</a:t>
            </a:fld>
            <a:endParaRPr lang="en-GB" altLang="lt-LT"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3FF09-9B08-4657-A881-43F69EA976A8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010CCF75-BD27-4F96-81AB-680F2ABBB817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1154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5E15-E4F9-4CC6-80EB-E21AECEDFDCB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AE2F4-CC81-4872-8EF5-087E7D029EE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1442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4C21-6366-4ED5-9F7E-DB2D9972B526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22F8A-1BB7-43A4-B733-CE6CADA0340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1493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9A00-5CBE-4FBD-A352-CFC5F057D44E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A3151-A4B0-4028-AB14-61A6F32E4D63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96545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BD76-CFFE-41A8-B800-5E036A5DCC74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32C0-9C9C-4F35-820E-8F1F9BC9B9E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8272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0FF9-77BF-4632-A782-B8D900478456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FCFA524-4A50-4F8C-A39E-210067BFEB9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400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2C7-1563-4490-BFBF-1E06E3FBECFE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4BA5FF5-4FBE-4B4D-9C35-2527ECF3A3C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23342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C96E-94FF-400B-97C3-1ACCC5CA3BB5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A20BB-5A7F-41E9-9B87-3135235651B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254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EDBD-F06D-4C29-AAFE-DE755679AF67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F5A67-C6A0-4BC5-83AB-E57C0013E0E8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96005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FF03-BA98-415D-83B9-164BC80A8572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D5686F5C-D589-427E-AD1C-9BF30FF3C43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8406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25E5-0FB1-4FB8-8943-37D18E38F3A0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3E07C76A-28F3-4290-924C-533F003242F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6199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teksto stilių</a:t>
            </a:r>
          </a:p>
          <a:p>
            <a:pPr lvl="1"/>
            <a:r>
              <a:rPr lang="lt-LT" altLang="lt-LT"/>
              <a:t>Antras lygmuo</a:t>
            </a:r>
          </a:p>
          <a:p>
            <a:pPr lvl="2"/>
            <a:r>
              <a:rPr lang="lt-LT" altLang="lt-LT"/>
              <a:t>Trečias lygmuo</a:t>
            </a:r>
          </a:p>
          <a:p>
            <a:pPr lvl="3"/>
            <a:r>
              <a:rPr lang="lt-LT" altLang="lt-LT"/>
              <a:t>Ketvirtas lygmuo</a:t>
            </a:r>
          </a:p>
          <a:p>
            <a:pPr lvl="4"/>
            <a:r>
              <a:rPr lang="lt-LT" altLang="lt-LT"/>
              <a:t>Penktas lygmuo</a:t>
            </a:r>
            <a:endParaRPr lang="en-US" alt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C940A9DB-69D8-40BF-96D4-568597D3AC22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3F42AA-BF98-4790-8909-67B6E43B235E}" type="slidenum">
              <a:rPr lang="en-US" altLang="lt-LT"/>
              <a:pPr/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4" r:id="rId8"/>
    <p:sldLayoutId id="2147483815" r:id="rId9"/>
    <p:sldLayoutId id="2147483811" r:id="rId10"/>
    <p:sldLayoutId id="21474838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ntraštė 1"/>
          <p:cNvSpPr>
            <a:spLocks noGrp="1"/>
          </p:cNvSpPr>
          <p:nvPr>
            <p:ph type="ctrTitle"/>
          </p:nvPr>
        </p:nvSpPr>
        <p:spPr>
          <a:xfrm>
            <a:off x="1331913" y="1196975"/>
            <a:ext cx="6715125" cy="2808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t-LT" altLang="lt-LT" dirty="0"/>
              <a:t>PATYČIŲ MASTO  NUSTATYMO TYRIMAS</a:t>
            </a:r>
            <a:endParaRPr lang="en-US" altLang="lt-LT" dirty="0"/>
          </a:p>
        </p:txBody>
      </p:sp>
      <p:sp>
        <p:nvSpPr>
          <p:cNvPr id="6147" name="Antrinis pavadinimas 2"/>
          <p:cNvSpPr>
            <a:spLocks noGrp="1"/>
          </p:cNvSpPr>
          <p:nvPr>
            <p:ph type="subTitle" idx="1"/>
          </p:nvPr>
        </p:nvSpPr>
        <p:spPr>
          <a:xfrm>
            <a:off x="1727200" y="4149725"/>
            <a:ext cx="5711825" cy="1111250"/>
          </a:xfrm>
        </p:spPr>
        <p:txBody>
          <a:bodyPr/>
          <a:lstStyle/>
          <a:p>
            <a:r>
              <a:rPr lang="lt-LT" altLang="lt-LT" dirty="0"/>
              <a:t>2021-02-18</a:t>
            </a:r>
          </a:p>
          <a:p>
            <a:r>
              <a:rPr lang="lt-LT" altLang="lt-LT" dirty="0"/>
              <a:t>OPPP Instruktorė</a:t>
            </a:r>
          </a:p>
          <a:p>
            <a:r>
              <a:rPr lang="lt-LT" altLang="lt-LT" dirty="0"/>
              <a:t>Gitana </a:t>
            </a:r>
            <a:r>
              <a:rPr lang="lt-LT" altLang="lt-LT" dirty="0" err="1"/>
              <a:t>Svirskienė</a:t>
            </a:r>
            <a:endParaRPr lang="en-US" alt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/>
              <a:t>Patyčių formos</a:t>
            </a:r>
            <a:endParaRPr lang="en-US" altLang="lt-LT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84322"/>
              </p:ext>
            </p:extLst>
          </p:nvPr>
        </p:nvGraphicFramePr>
        <p:xfrm>
          <a:off x="1463675" y="1988841"/>
          <a:ext cx="6564709" cy="373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/>
              <a:t>Keliese tyčiojosi iš tavęs? </a:t>
            </a:r>
            <a:endParaRPr lang="en-US" altLang="lt-LT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484822"/>
              </p:ext>
            </p:extLst>
          </p:nvPr>
        </p:nvGraphicFramePr>
        <p:xfrm>
          <a:off x="971600" y="2132856"/>
          <a:ext cx="7560839" cy="359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/>
              <a:t>Skriaudėjai pagal lytį</a:t>
            </a:r>
            <a:endParaRPr lang="en-US" altLang="lt-LT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769739"/>
              </p:ext>
            </p:extLst>
          </p:nvPr>
        </p:nvGraphicFramePr>
        <p:xfrm>
          <a:off x="1187625" y="1844675"/>
          <a:ext cx="6768752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/>
              <a:t>Skriaudėjo charakteristika: </a:t>
            </a:r>
            <a:endParaRPr lang="en-US" altLang="lt-LT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42735"/>
              </p:ext>
            </p:extLst>
          </p:nvPr>
        </p:nvGraphicFramePr>
        <p:xfrm>
          <a:off x="1187623" y="1844824"/>
          <a:ext cx="6912769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/>
              <a:t>Patyčių trukmė</a:t>
            </a:r>
            <a:endParaRPr lang="en-US" altLang="lt-LT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89374"/>
              </p:ext>
            </p:extLst>
          </p:nvPr>
        </p:nvGraphicFramePr>
        <p:xfrm>
          <a:off x="1403648" y="1772817"/>
          <a:ext cx="6624735" cy="39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/>
              <a:t>Patyčių žemėlapis</a:t>
            </a:r>
            <a:br>
              <a:rPr lang="lt-LT" altLang="lt-LT" dirty="0"/>
            </a:br>
            <a:r>
              <a:rPr lang="lt-LT" altLang="lt-LT" sz="1600" dirty="0"/>
              <a:t>(Įtraukti ir mokiniai, kurie atsakė 1 ar 2 kartus)</a:t>
            </a:r>
            <a:endParaRPr lang="en-US" altLang="lt-LT" sz="1600" dirty="0"/>
          </a:p>
        </p:txBody>
      </p:sp>
      <p:graphicFrame>
        <p:nvGraphicFramePr>
          <p:cNvPr id="2" name="Turinio vietos rezervavimo ženkla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224560"/>
              </p:ext>
            </p:extLst>
          </p:nvPr>
        </p:nvGraphicFramePr>
        <p:xfrm>
          <a:off x="1187625" y="1844825"/>
          <a:ext cx="6624736" cy="387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vadinimas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675"/>
          </a:xfrm>
        </p:spPr>
        <p:txBody>
          <a:bodyPr/>
          <a:lstStyle/>
          <a:p>
            <a:r>
              <a:rPr lang="lt-LT" altLang="lt-LT" dirty="0"/>
              <a:t>Patyčių žemėlapis</a:t>
            </a:r>
            <a:br>
              <a:rPr lang="lt-LT" altLang="lt-LT" dirty="0"/>
            </a:br>
            <a:r>
              <a:rPr lang="lt-LT" altLang="lt-LT" sz="1600" dirty="0"/>
              <a:t>(Įtraukti ir mokiniai, kurie atsakė net  1 ar 2 kartus)</a:t>
            </a:r>
          </a:p>
        </p:txBody>
      </p:sp>
      <p:graphicFrame>
        <p:nvGraphicFramePr>
          <p:cNvPr id="2" name="Turinio vietos rezervavimo ženkla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470487"/>
              </p:ext>
            </p:extLst>
          </p:nvPr>
        </p:nvGraphicFramePr>
        <p:xfrm>
          <a:off x="971600" y="1988840"/>
          <a:ext cx="72008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116013" y="576263"/>
            <a:ext cx="6964362" cy="1201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>Kam mokiniai pasako apie patirtas patyčias </a:t>
            </a:r>
            <a:r>
              <a:rPr lang="lt-LT" sz="3100" dirty="0"/>
              <a:t>(pasitikėjimas žmonėmis)</a:t>
            </a:r>
            <a:endParaRPr lang="en-US" sz="3100" dirty="0"/>
          </a:p>
        </p:txBody>
      </p:sp>
      <p:graphicFrame>
        <p:nvGraphicFramePr>
          <p:cNvPr id="3" name="Turinio vietos rezervavimo ženkla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004112"/>
              </p:ext>
            </p:extLst>
          </p:nvPr>
        </p:nvGraphicFramePr>
        <p:xfrm>
          <a:off x="1043608" y="1844824"/>
          <a:ext cx="7272808" cy="417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ntraštė 1"/>
          <p:cNvSpPr>
            <a:spLocks noGrp="1"/>
          </p:cNvSpPr>
          <p:nvPr>
            <p:ph type="title"/>
          </p:nvPr>
        </p:nvSpPr>
        <p:spPr>
          <a:xfrm>
            <a:off x="1187625" y="817563"/>
            <a:ext cx="6872113" cy="667221"/>
          </a:xfrm>
        </p:spPr>
        <p:txBody>
          <a:bodyPr/>
          <a:lstStyle/>
          <a:p>
            <a:r>
              <a:rPr lang="lt-LT" altLang="lt-LT" dirty="0"/>
              <a:t>Patyčių atvejų sprendimai ir pasitikėjimas mokykla</a:t>
            </a:r>
            <a:endParaRPr lang="en-US" altLang="lt-LT" dirty="0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767441"/>
              </p:ext>
            </p:extLst>
          </p:nvPr>
        </p:nvGraphicFramePr>
        <p:xfrm>
          <a:off x="1187625" y="1700808"/>
          <a:ext cx="68407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2400"/>
              <a:t>Dalyvavimas patyčiose. </a:t>
            </a:r>
            <a:br>
              <a:rPr lang="lt-LT" altLang="lt-LT" sz="2400"/>
            </a:br>
            <a:r>
              <a:rPr lang="lt-LT" altLang="lt-LT" sz="2400"/>
              <a:t>Kaip dažnai per paskutinius keletą mėnesių Tu dalyvavai patyčiose iš kito(-ų) mokinio(-ių)?</a:t>
            </a:r>
            <a:endParaRPr lang="en-US" altLang="lt-LT" sz="2400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705456"/>
              </p:ext>
            </p:extLst>
          </p:nvPr>
        </p:nvGraphicFramePr>
        <p:xfrm>
          <a:off x="971601" y="2019300"/>
          <a:ext cx="7056784" cy="392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>Tyrimas atliktas 2020 m. lapkričio – gruodžio mėn.</a:t>
            </a:r>
            <a:endParaRPr lang="en-US" dirty="0"/>
          </a:p>
        </p:txBody>
      </p:sp>
      <p:sp>
        <p:nvSpPr>
          <p:cNvPr id="8195" name="Turinio vietos rezervavimo ženklas 2"/>
          <p:cNvSpPr>
            <a:spLocks noGrp="1"/>
          </p:cNvSpPr>
          <p:nvPr>
            <p:ph idx="1"/>
          </p:nvPr>
        </p:nvSpPr>
        <p:spPr>
          <a:xfrm>
            <a:off x="1095375" y="2119313"/>
            <a:ext cx="6964363" cy="3603625"/>
          </a:xfrm>
        </p:spPr>
        <p:txBody>
          <a:bodyPr/>
          <a:lstStyle/>
          <a:p>
            <a:pPr marL="0" indent="0">
              <a:buNone/>
            </a:pPr>
            <a:endParaRPr lang="lt-LT" altLang="lt-LT" dirty="0"/>
          </a:p>
          <a:p>
            <a:r>
              <a:rPr lang="lt-LT" altLang="lt-LT" dirty="0"/>
              <a:t>106 mergaičių, 109 berniukas</a:t>
            </a:r>
          </a:p>
          <a:p>
            <a:r>
              <a:rPr lang="lt-LT" altLang="lt-LT" dirty="0"/>
              <a:t>Tyrimą pilnai atliko 215respondentų</a:t>
            </a:r>
          </a:p>
          <a:p>
            <a:r>
              <a:rPr lang="lt-LT" altLang="lt-LT" dirty="0"/>
              <a:t>86 </a:t>
            </a:r>
            <a:r>
              <a:rPr lang="en-US" altLang="lt-LT" dirty="0"/>
              <a:t>%</a:t>
            </a:r>
            <a:r>
              <a:rPr lang="lt-LT" altLang="lt-LT" dirty="0"/>
              <a:t> 3-10  klasių mokinių</a:t>
            </a:r>
          </a:p>
          <a:p>
            <a:r>
              <a:rPr lang="lt-LT" altLang="lt-LT" dirty="0"/>
              <a:t>Tyrimas atliktas pagal standartizuotą </a:t>
            </a:r>
            <a:r>
              <a:rPr lang="lt-LT" altLang="lt-LT" dirty="0" err="1"/>
              <a:t>Olweus</a:t>
            </a:r>
            <a:r>
              <a:rPr lang="lt-LT" altLang="lt-LT" dirty="0"/>
              <a:t> klausimyną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dirty="0"/>
              <a:t>Ar manai, kad galėtum prisidėti prie patyčių iš mokinio, kurio Tu nemėgsti?</a:t>
            </a:r>
            <a:endParaRPr lang="en-US" altLang="lt-LT" sz="3200" dirty="0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46999"/>
              </p:ext>
            </p:extLst>
          </p:nvPr>
        </p:nvGraphicFramePr>
        <p:xfrm>
          <a:off x="1187625" y="2119313"/>
          <a:ext cx="6912768" cy="39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dirty="0"/>
              <a:t>Kaip elgiesi, kai matai patyčias</a:t>
            </a:r>
            <a:r>
              <a:rPr lang="en-US" altLang="lt-LT" sz="3200" dirty="0"/>
              <a:t>?</a:t>
            </a:r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78215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2400"/>
              <a:t>Ar per paskutinius keletą mėnesių Tavo klasės auklėtojas(-a), ar kiti mokytojai kalbėjo su Tavimi dėl to, kad Tu tyčiojaisi iš kitų mokinių?</a:t>
            </a:r>
            <a:endParaRPr lang="en-US" altLang="lt-LT" sz="2400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75278"/>
              </p:ext>
            </p:extLst>
          </p:nvPr>
        </p:nvGraphicFramePr>
        <p:xfrm>
          <a:off x="1463675" y="2119313"/>
          <a:ext cx="6492701" cy="361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2"/>
          <p:cNvSpPr>
            <a:spLocks/>
          </p:cNvSpPr>
          <p:nvPr/>
        </p:nvSpPr>
        <p:spPr bwMode="auto">
          <a:xfrm>
            <a:off x="457920" y="273629"/>
            <a:ext cx="8226720" cy="9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862013" indent="-285750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295400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727200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159000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616200" indent="-2159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3073400" indent="-2159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530600" indent="-2159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987800" indent="-2159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spcAft>
                <a:spcPct val="0"/>
              </a:spcAft>
              <a:buFont typeface="Wingdings" pitchFamily="2" charset="2"/>
              <a:buNone/>
            </a:pPr>
            <a:endParaRPr lang="nb-NO" altLang="lt-LT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16223"/>
              </p:ext>
            </p:extLst>
          </p:nvPr>
        </p:nvGraphicFramePr>
        <p:xfrm>
          <a:off x="3527672" y="3645024"/>
          <a:ext cx="1043608" cy="648072"/>
        </p:xfrm>
        <a:graphic>
          <a:graphicData uri="http://schemas.openxmlformats.org/drawingml/2006/table">
            <a:tbl>
              <a:tblPr/>
              <a:tblGrid>
                <a:gridCol w="1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AE4B5AE-AD4D-4054-9430-202FF602F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23987"/>
            <a:ext cx="7272808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2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/>
              <a:t>Ar tau patinka </a:t>
            </a:r>
            <a:r>
              <a:rPr lang="lt-LT" altLang="lt-LT"/>
              <a:t>mokykla</a:t>
            </a:r>
            <a:r>
              <a:rPr lang="en-US" altLang="lt-LT"/>
              <a:t>? </a:t>
            </a:r>
          </a:p>
        </p:txBody>
      </p:sp>
      <p:graphicFrame>
        <p:nvGraphicFramePr>
          <p:cNvPr id="9219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318150"/>
              </p:ext>
            </p:extLst>
          </p:nvPr>
        </p:nvGraphicFramePr>
        <p:xfrm>
          <a:off x="1385888" y="2019300"/>
          <a:ext cx="6372225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06584" imgH="3490116" progId="Excel.Sheet.8">
                  <p:embed/>
                </p:oleObj>
              </mc:Choice>
              <mc:Fallback>
                <p:oleObj name="Worksheet" r:id="rId2" imgW="5806584" imgH="3490116" progId="Excel.Sheet.8">
                  <p:embed/>
                  <p:pic>
                    <p:nvPicPr>
                      <p:cNvPr id="0" name="Turinio vietos rezervavimo ženklas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019300"/>
                        <a:ext cx="6372225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>Kiek gerų draugų turi klasėje? </a:t>
            </a:r>
            <a:endParaRPr lang="en-US" dirty="0"/>
          </a:p>
        </p:txBody>
      </p:sp>
      <p:graphicFrame>
        <p:nvGraphicFramePr>
          <p:cNvPr id="3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956251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>Ar dažnai Tu bijai, kad kiti mokiniai iš Tavęs tyčiosis?</a:t>
            </a:r>
          </a:p>
        </p:txBody>
      </p:sp>
      <p:graphicFrame>
        <p:nvGraphicFramePr>
          <p:cNvPr id="3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76760"/>
              </p:ext>
            </p:extLst>
          </p:nvPr>
        </p:nvGraphicFramePr>
        <p:xfrm>
          <a:off x="1007604" y="2132856"/>
          <a:ext cx="7128792" cy="387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2400"/>
              <a:t>Kiek kartų iš tavęs tyčiojosi mokykloje per paskutinius keletą mėnesių?</a:t>
            </a:r>
            <a:endParaRPr lang="en-US" altLang="lt-LT" sz="2400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85941"/>
              </p:ext>
            </p:extLst>
          </p:nvPr>
        </p:nvGraphicFramePr>
        <p:xfrm>
          <a:off x="1095375" y="1772817"/>
          <a:ext cx="6964363" cy="39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avadinimas 1"/>
          <p:cNvSpPr>
            <a:spLocks noGrp="1"/>
          </p:cNvSpPr>
          <p:nvPr>
            <p:ph type="title"/>
          </p:nvPr>
        </p:nvSpPr>
        <p:spPr>
          <a:xfrm>
            <a:off x="827088" y="620713"/>
            <a:ext cx="7489825" cy="1201737"/>
          </a:xfrm>
        </p:spPr>
        <p:txBody>
          <a:bodyPr/>
          <a:lstStyle/>
          <a:p>
            <a:r>
              <a:rPr lang="lt-LT" altLang="lt-LT" sz="3200" dirty="0"/>
              <a:t>PATYČIŲ MASTAS </a:t>
            </a:r>
          </a:p>
        </p:txBody>
      </p:sp>
      <p:graphicFrame>
        <p:nvGraphicFramePr>
          <p:cNvPr id="3" name="Turinio vietos rezervavimo ženklas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276751"/>
              </p:ext>
            </p:extLst>
          </p:nvPr>
        </p:nvGraphicFramePr>
        <p:xfrm>
          <a:off x="1475655" y="2119309"/>
          <a:ext cx="6184034" cy="3475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945">
                <a:tc>
                  <a:txBody>
                    <a:bodyPr/>
                    <a:lstStyle/>
                    <a:p>
                      <a:pPr algn="ctr"/>
                      <a:r>
                        <a:rPr lang="lt-LT" sz="4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/>
                        <a:t>A 21,3%</a:t>
                      </a:r>
                    </a:p>
                    <a:p>
                      <a:pPr algn="ctr"/>
                      <a:r>
                        <a:rPr lang="lt-LT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 23,9 %</a:t>
                      </a:r>
                    </a:p>
                    <a:p>
                      <a:pPr algn="ctr"/>
                      <a:endParaRPr lang="lt-LT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945">
                <a:tc>
                  <a:txBody>
                    <a:bodyPr/>
                    <a:lstStyle/>
                    <a:p>
                      <a:pPr algn="ctr"/>
                      <a:r>
                        <a:rPr lang="lt-LT" sz="4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/>
                        <a:t>A 11,2 %</a:t>
                      </a:r>
                    </a:p>
                    <a:p>
                      <a:pPr algn="ctr"/>
                      <a:r>
                        <a:rPr lang="lt-LT" sz="2400" dirty="0"/>
                        <a:t>Pokytis 47,7 %</a:t>
                      </a:r>
                    </a:p>
                    <a:p>
                      <a:pPr algn="ctr"/>
                      <a:r>
                        <a:rPr lang="lt-LT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 9,3 %</a:t>
                      </a:r>
                    </a:p>
                    <a:p>
                      <a:pPr algn="ctr"/>
                      <a:r>
                        <a:rPr lang="lt-LT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Pokytis 61,01%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/>
              <a:t>Patyčių formos </a:t>
            </a:r>
            <a:endParaRPr lang="en-US" altLang="lt-LT"/>
          </a:p>
        </p:txBody>
      </p:sp>
      <p:graphicFrame>
        <p:nvGraphicFramePr>
          <p:cNvPr id="2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59561"/>
              </p:ext>
            </p:extLst>
          </p:nvPr>
        </p:nvGraphicFramePr>
        <p:xfrm>
          <a:off x="1463675" y="1772817"/>
          <a:ext cx="6564709" cy="39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etekis_pilnas">
  <a:themeElements>
    <a:clrScheme name="Smeigtukas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meigtukas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eigtuk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eiktis1" id="{C4879A7D-A829-49E3-89F3-9248752056F2}" vid="{9C8254E6-2A99-43E6-A227-6F9F99442A60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sauletekis_pilnas</Template>
  <TotalTime>483</TotalTime>
  <Words>237</Words>
  <Application>Microsoft Office PowerPoint</Application>
  <PresentationFormat>Demonstracija ekrane (4:3)</PresentationFormat>
  <Paragraphs>40</Paragraphs>
  <Slides>22</Slides>
  <Notes>2</Notes>
  <HiddenSlides>0</HiddenSlides>
  <MMClips>0</MMClips>
  <ScaleCrop>false</ScaleCrop>
  <HeadingPairs>
    <vt:vector size="8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32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Wingdings</vt:lpstr>
      <vt:lpstr>sauletekis_pilnas</vt:lpstr>
      <vt:lpstr>Worksheet</vt:lpstr>
      <vt:lpstr>PATYČIŲ MASTO  NUSTATYMO TYRIMAS</vt:lpstr>
      <vt:lpstr>Tyrimas atliktas 2020 m. lapkričio – gruodžio mėn.</vt:lpstr>
      <vt:lpstr>„PowerPoint“ pateiktis</vt:lpstr>
      <vt:lpstr>Ar tau patinka mokykla? </vt:lpstr>
      <vt:lpstr>Kiek gerų draugų turi klasėje? </vt:lpstr>
      <vt:lpstr>Ar dažnai Tu bijai, kad kiti mokiniai iš Tavęs tyčiosis?</vt:lpstr>
      <vt:lpstr>Kiek kartų iš tavęs tyčiojosi mokykloje per paskutinius keletą mėnesių?</vt:lpstr>
      <vt:lpstr>PATYČIŲ MASTAS </vt:lpstr>
      <vt:lpstr>Patyčių formos </vt:lpstr>
      <vt:lpstr>Patyčių formos</vt:lpstr>
      <vt:lpstr>Keliese tyčiojosi iš tavęs? </vt:lpstr>
      <vt:lpstr>Skriaudėjai pagal lytį</vt:lpstr>
      <vt:lpstr>Skriaudėjo charakteristika: </vt:lpstr>
      <vt:lpstr>Patyčių trukmė</vt:lpstr>
      <vt:lpstr>Patyčių žemėlapis (Įtraukti ir mokiniai, kurie atsakė 1 ar 2 kartus)</vt:lpstr>
      <vt:lpstr>Patyčių žemėlapis (Įtraukti ir mokiniai, kurie atsakė net  1 ar 2 kartus)</vt:lpstr>
      <vt:lpstr>Kam mokiniai pasako apie patirtas patyčias (pasitikėjimas žmonėmis)</vt:lpstr>
      <vt:lpstr>Patyčių atvejų sprendimai ir pasitikėjimas mokykla</vt:lpstr>
      <vt:lpstr>Dalyvavimas patyčiose.  Kaip dažnai per paskutinius keletą mėnesių Tu dalyvavai patyčiose iš kito(-ų) mokinio(-ių)?</vt:lpstr>
      <vt:lpstr>Ar manai, kad galėtum prisidėti prie patyčių iš mokinio, kurio Tu nemėgsti?</vt:lpstr>
      <vt:lpstr>Kaip elgiesi, kai matai patyčias?</vt:lpstr>
      <vt:lpstr>Ar per paskutinius keletą mėnesių Tavo klasės auklėtojas(-a), ar kiti mokytojai kalbėjo su Tavimi dėl to, kad Tu tyčiojaisi iš kitų mokinių?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PATYČIŲ MASTO N.AKMENĖS SAULĖTEKIO   PROGIMNAZIJOJE  NUSTATYMO TYRIMAS</dc:title>
  <dc:creator>Vartotojas</dc:creator>
  <cp:lastModifiedBy>Gitana Svirskienė</cp:lastModifiedBy>
  <cp:revision>104</cp:revision>
  <dcterms:created xsi:type="dcterms:W3CDTF">2018-01-29T11:54:17Z</dcterms:created>
  <dcterms:modified xsi:type="dcterms:W3CDTF">2021-02-17T13:16:17Z</dcterms:modified>
</cp:coreProperties>
</file>